
<file path=[Content_Types].xml><?xml version="1.0" encoding="utf-8"?>
<Types xmlns="http://schemas.openxmlformats.org/package/2006/content-types">
  <Default Extension="xml" ContentType="application/xml"/>
  <Default Extension="doc" ContentType="application/msword"/>
  <Default Extension="png" ContentType="image/pn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72" r:id="rId2"/>
    <p:sldId id="273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0" r:id="rId18"/>
    <p:sldId id="290" r:id="rId19"/>
    <p:sldId id="281" r:id="rId20"/>
    <p:sldId id="284" r:id="rId21"/>
    <p:sldId id="285" r:id="rId22"/>
    <p:sldId id="287" r:id="rId23"/>
    <p:sldId id="288" r:id="rId24"/>
    <p:sldId id="282" r:id="rId25"/>
    <p:sldId id="289" r:id="rId26"/>
    <p:sldId id="276" r:id="rId27"/>
    <p:sldId id="275" r:id="rId28"/>
    <p:sldId id="277" r:id="rId29"/>
    <p:sldId id="278" r:id="rId30"/>
    <p:sldId id="279" r:id="rId31"/>
    <p:sldId id="29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0" d="100"/>
          <a:sy n="130" d="100"/>
        </p:scale>
        <p:origin x="-148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2ED2A6-5D3B-4337-ADD5-297AF9BC7506}" type="datetimeFigureOut">
              <a:rPr lang="en-US" smtClean="0"/>
              <a:t>9/13/16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E602-F14F-4C4A-8570-BD171D4459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IN" altLang="en-US" smtClean="0"/>
              <a:t>Discuss with trainees the importance of each aspect of appropriate clothing and equipment for a mason.</a:t>
            </a:r>
          </a:p>
          <a:p>
            <a:endParaRPr lang="en-US" altLang="en-US" smtClean="0"/>
          </a:p>
        </p:txBody>
      </p:sp>
      <p:sp>
        <p:nvSpPr>
          <p:cNvPr id="171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1E39DD4-BC51-4CB9-9061-3AB2D0BE5E30}" type="slidenum">
              <a:rPr lang="en-US" altLang="en-US">
                <a:solidFill>
                  <a:srgbClr val="000000"/>
                </a:solidFill>
              </a:rPr>
              <a:pPr/>
              <a:t>31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07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E0D07-9613-461C-B207-75665DD342C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97429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47D0F-2AA5-4B77-B5B7-629C739270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4737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6E305-ECA8-49BE-9295-57306E127C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46255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D6EC9-DDDC-4A7D-80BB-FEDEEEC199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59368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056" y="446812"/>
            <a:ext cx="8229600" cy="505605"/>
          </a:xfrm>
          <a:prstGeom prst="rect">
            <a:avLst/>
          </a:prstGeom>
        </p:spPr>
        <p:txBody>
          <a:bodyPr vert="horz"/>
          <a:lstStyle>
            <a:lvl1pPr>
              <a:defRPr b="1" i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268288" y="1093788"/>
            <a:ext cx="8386762" cy="52324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defTabSz="914400" eaLnBrk="0" hangingPunct="0">
              <a:defRPr/>
            </a:lvl1pPr>
          </a:lstStyle>
          <a:p>
            <a:pPr>
              <a:defRPr/>
            </a:pPr>
            <a:r>
              <a:rPr lang="en-US"/>
              <a:t>Module Title #####-##</a:t>
            </a:r>
          </a:p>
        </p:txBody>
      </p:sp>
    </p:spTree>
    <p:extLst>
      <p:ext uri="{BB962C8B-B14F-4D97-AF65-F5344CB8AC3E}">
        <p14:creationId xmlns:p14="http://schemas.microsoft.com/office/powerpoint/2010/main" val="2977154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08B79-141D-42D1-B75F-644D30EA262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058135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A85C7-BA6F-491B-8A05-BD418F3B07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39270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4E247-5FA0-448C-B42A-87A5E6B4ACD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90472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B9723-5357-41A6-8FA4-364FC265B4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599106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0B61A-1156-4D82-8430-932E955389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7133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B8B28-CCA5-4BA0-AC7A-6141B39B41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885201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70AE4-9074-43D3-A5AD-DDBD59CB02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346047"/>
      </p:ext>
    </p:extLst>
  </p:cSld>
  <p:clrMapOvr>
    <a:masterClrMapping/>
  </p:clrMapOvr>
  <p:transition xmlns:p14="http://schemas.microsoft.com/office/powerpoint/2010/main"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BF9B61-4E37-481B-946A-F49C364F48A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998411"/>
      </p:ext>
    </p:extLst>
  </p:cSld>
  <p:clrMapOvr>
    <a:masterClrMapping/>
  </p:clrMapOvr>
  <p:transition xmlns:p14="http://schemas.microsoft.com/office/powerpoint/2010/main"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36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7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>
                  <a:gd name="T0" fmla="*/ 1728 w 1728"/>
                  <a:gd name="T1" fmla="*/ 0 h 735"/>
                  <a:gd name="T2" fmla="*/ 1728 w 1728"/>
                  <a:gd name="T3" fmla="*/ 480 h 735"/>
                  <a:gd name="T4" fmla="*/ 380 w 1728"/>
                  <a:gd name="T5" fmla="*/ 482 h 735"/>
                  <a:gd name="T6" fmla="*/ 354 w 1728"/>
                  <a:gd name="T7" fmla="*/ 480 h 735"/>
                  <a:gd name="T8" fmla="*/ 308 w 1728"/>
                  <a:gd name="T9" fmla="*/ 489 h 735"/>
                  <a:gd name="T10" fmla="*/ 246 w 1728"/>
                  <a:gd name="T11" fmla="*/ 531 h 735"/>
                  <a:gd name="T12" fmla="*/ 206 w 1728"/>
                  <a:gd name="T13" fmla="*/ 597 h 735"/>
                  <a:gd name="T14" fmla="*/ 192 w 1728"/>
                  <a:gd name="T15" fmla="*/ 666 h 735"/>
                  <a:gd name="T16" fmla="*/ 192 w 1728"/>
                  <a:gd name="T17" fmla="*/ 735 h 735"/>
                  <a:gd name="T18" fmla="*/ 0 w 1728"/>
                  <a:gd name="T19" fmla="*/ 735 h 735"/>
                  <a:gd name="T20" fmla="*/ 0 w 1728"/>
                  <a:gd name="T21" fmla="*/ 480 h 735"/>
                  <a:gd name="T22" fmla="*/ 0 w 1728"/>
                  <a:gd name="T23" fmla="*/ 0 h 735"/>
                  <a:gd name="T24" fmla="*/ 1728 w 1728"/>
                  <a:gd name="T25" fmla="*/ 0 h 73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34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  <p:sp>
            <p:nvSpPr>
              <p:cNvPr id="1035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3366"/>
                  </a:solidFill>
                </a:endParaRPr>
              </a:p>
            </p:txBody>
          </p:sp>
        </p:grpSp>
      </p:grpSp>
      <p:sp>
        <p:nvSpPr>
          <p:cNvPr id="102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3366"/>
              </a:solidFill>
            </a:endParaRP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hangingPunct="1">
              <a:defRPr sz="2600" b="1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116FB7-BCE1-4CF8-B54F-FF92C09FFE9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345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xmlns:p14="http://schemas.microsoft.com/office/powerpoint/2010/main"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oleObject" Target="../embeddings/Microsoft_Word_97_-_2004_Document1.doc"/><Relationship Id="rId5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oleObject" Target="../embeddings/Microsoft_Word_97_-_2004_Document2.doc"/><Relationship Id="rId5" Type="http://schemas.openxmlformats.org/officeDocument/2006/relationships/image" Target="../media/image7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20675" y="228600"/>
            <a:ext cx="8502650" cy="1143000"/>
          </a:xfrm>
        </p:spPr>
        <p:txBody>
          <a:bodyPr/>
          <a:lstStyle/>
          <a:p>
            <a:pPr eaLnBrk="1" hangingPunct="1"/>
            <a:r>
              <a:rPr lang="en-US" smtClean="0"/>
              <a:t>The History of Masonry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Masonry construction dates back 8000 years</a:t>
            </a:r>
          </a:p>
          <a:p>
            <a:pPr eaLnBrk="1" hangingPunct="1"/>
            <a:r>
              <a:rPr lang="en-US" smtClean="0"/>
              <a:t>Some of the world’s most significant architectural achievements  have been built with masonry</a:t>
            </a:r>
          </a:p>
          <a:p>
            <a:pPr eaLnBrk="1" hangingPunct="1"/>
            <a:endParaRPr lang="en-US" smtClean="0"/>
          </a:p>
        </p:txBody>
      </p:sp>
      <p:pic>
        <p:nvPicPr>
          <p:cNvPr id="16388" name="Picture 2" descr="1 Stonehenge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2" descr="2 Gizah Pyramids.jpg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419600"/>
            <a:ext cx="3276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79712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2362200"/>
            <a:ext cx="6126163" cy="40211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kern="0" dirty="0">
                <a:solidFill>
                  <a:srgbClr val="005695"/>
                </a:solidFill>
              </a:rPr>
              <a:t>WHAT’S IN GOOD “MUD”?</a:t>
            </a:r>
          </a:p>
          <a:p>
            <a:pPr marL="0" lvl="1"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buFont typeface="Times" pitchFamily="18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Cement</a:t>
            </a:r>
          </a:p>
          <a:p>
            <a:pPr marL="0" lvl="1"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buFont typeface="Times" pitchFamily="18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Lime</a:t>
            </a:r>
          </a:p>
          <a:p>
            <a:pPr marL="0" lvl="1"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buFont typeface="Times" pitchFamily="18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Sand</a:t>
            </a:r>
          </a:p>
          <a:p>
            <a:pPr marL="0" lvl="1"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buFont typeface="Times" pitchFamily="18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Water</a:t>
            </a:r>
          </a:p>
          <a:p>
            <a:pPr marL="0" lvl="1"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buFont typeface="Times" pitchFamily="18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</a:rPr>
              <a:t> Admixtures</a:t>
            </a:r>
          </a:p>
          <a:p>
            <a:pPr eaLnBrk="1" fontAlgn="auto" hangingPunct="1">
              <a:lnSpc>
                <a:spcPct val="11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14169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2743200" y="319088"/>
            <a:ext cx="609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Masonry Materials Basics</a:t>
            </a:r>
          </a:p>
        </p:txBody>
      </p:sp>
      <p:sp>
        <p:nvSpPr>
          <p:cNvPr id="69635" name="Text Box 4"/>
          <p:cNvSpPr txBox="1">
            <a:spLocks noChangeArrowheads="1"/>
          </p:cNvSpPr>
          <p:nvPr/>
        </p:nvSpPr>
        <p:spPr bwMode="auto">
          <a:xfrm>
            <a:off x="685800" y="2438400"/>
            <a:ext cx="769620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400" b="1">
                <a:solidFill>
                  <a:srgbClr val="005695"/>
                </a:solidFill>
              </a:rPr>
              <a:t>CEMENT: Provides structural performance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/>
              <a:t> </a:t>
            </a:r>
            <a:r>
              <a:rPr lang="en-US" sz="2000"/>
              <a:t>Cement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Lime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Sand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Water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Admixtures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endParaRPr lang="en-US" sz="1600"/>
          </a:p>
        </p:txBody>
      </p:sp>
      <p:sp>
        <p:nvSpPr>
          <p:cNvPr id="69636" name="AutoShape 5"/>
          <p:cNvSpPr>
            <a:spLocks/>
          </p:cNvSpPr>
          <p:nvPr/>
        </p:nvSpPr>
        <p:spPr bwMode="auto">
          <a:xfrm>
            <a:off x="3962400" y="3124200"/>
            <a:ext cx="3200400" cy="2308225"/>
          </a:xfrm>
          <a:prstGeom prst="borderCallout2">
            <a:avLst>
              <a:gd name="adj1" fmla="val 4963"/>
              <a:gd name="adj2" fmla="val -2440"/>
              <a:gd name="adj3" fmla="val 4963"/>
              <a:gd name="adj4" fmla="val -21699"/>
              <a:gd name="adj5" fmla="val 4963"/>
              <a:gd name="adj6" fmla="val -418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Portland Cement (C 150) </a:t>
            </a:r>
          </a:p>
          <a:p>
            <a:r>
              <a:rPr lang="en-US"/>
              <a:t>Masonry Cement (C 91), or </a:t>
            </a:r>
          </a:p>
          <a:p>
            <a:r>
              <a:rPr lang="en-US"/>
              <a:t>Mortar Cement (C 1329)</a:t>
            </a:r>
          </a:p>
          <a:p>
            <a:pPr>
              <a:buFontTx/>
              <a:buChar char="•"/>
            </a:pPr>
            <a:r>
              <a:rPr lang="en-US"/>
              <a:t> Compressive Strength</a:t>
            </a:r>
          </a:p>
          <a:p>
            <a:pPr>
              <a:buFontTx/>
              <a:buChar char="•"/>
            </a:pPr>
            <a:r>
              <a:rPr lang="en-US"/>
              <a:t> Early Setting</a:t>
            </a:r>
          </a:p>
          <a:p>
            <a:pPr>
              <a:buFontTx/>
              <a:buChar char="•"/>
            </a:pPr>
            <a:r>
              <a:rPr lang="en-US"/>
              <a:t> Bond Strength</a:t>
            </a:r>
          </a:p>
          <a:p>
            <a:pPr>
              <a:buFontTx/>
              <a:buChar char="•"/>
            </a:pPr>
            <a:r>
              <a:rPr lang="en-US"/>
              <a:t> Durability</a:t>
            </a:r>
          </a:p>
          <a:p>
            <a:pPr>
              <a:buFontTx/>
              <a:buChar char="•"/>
            </a:pPr>
            <a:r>
              <a:rPr lang="en-US"/>
              <a:t> Shrinkage</a:t>
            </a:r>
          </a:p>
        </p:txBody>
      </p:sp>
    </p:spTree>
    <p:extLst>
      <p:ext uri="{BB962C8B-B14F-4D97-AF65-F5344CB8AC3E}">
        <p14:creationId xmlns:p14="http://schemas.microsoft.com/office/powerpoint/2010/main" val="1973977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3"/>
          <p:cNvSpPr txBox="1">
            <a:spLocks noChangeArrowheads="1"/>
          </p:cNvSpPr>
          <p:nvPr/>
        </p:nvSpPr>
        <p:spPr bwMode="auto">
          <a:xfrm>
            <a:off x="2743200" y="319088"/>
            <a:ext cx="609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Masonry Materials Basics</a:t>
            </a:r>
          </a:p>
        </p:txBody>
      </p:sp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762000" y="2438400"/>
            <a:ext cx="7696200" cy="35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400" b="1">
                <a:solidFill>
                  <a:srgbClr val="005695"/>
                </a:solidFill>
              </a:rPr>
              <a:t>LIME: Mortar’s secret weapon!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/>
              <a:t> </a:t>
            </a:r>
            <a:r>
              <a:rPr lang="en-US" sz="2000"/>
              <a:t>Cement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Lime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Sand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Water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Admixtures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endParaRPr lang="en-US"/>
          </a:p>
        </p:txBody>
      </p:sp>
      <p:sp>
        <p:nvSpPr>
          <p:cNvPr id="70660" name="AutoShape 5"/>
          <p:cNvSpPr>
            <a:spLocks/>
          </p:cNvSpPr>
          <p:nvPr/>
        </p:nvSpPr>
        <p:spPr bwMode="auto">
          <a:xfrm>
            <a:off x="4114800" y="3200400"/>
            <a:ext cx="2590800" cy="1477963"/>
          </a:xfrm>
          <a:prstGeom prst="borderCallout2">
            <a:avLst>
              <a:gd name="adj1" fmla="val 8634"/>
              <a:gd name="adj2" fmla="val -3227"/>
              <a:gd name="adj3" fmla="val 8634"/>
              <a:gd name="adj4" fmla="val -41532"/>
              <a:gd name="adj5" fmla="val 34412"/>
              <a:gd name="adj6" fmla="val -8151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Hydrated Lime (C 207)</a:t>
            </a:r>
          </a:p>
          <a:p>
            <a:pPr>
              <a:buFontTx/>
              <a:buChar char="•"/>
            </a:pPr>
            <a:r>
              <a:rPr lang="en-US"/>
              <a:t> Workability</a:t>
            </a:r>
          </a:p>
          <a:p>
            <a:pPr>
              <a:buFontTx/>
              <a:buChar char="•"/>
            </a:pPr>
            <a:r>
              <a:rPr lang="en-US"/>
              <a:t> Water Retentivity</a:t>
            </a:r>
          </a:p>
          <a:p>
            <a:pPr>
              <a:buFontTx/>
              <a:buChar char="•"/>
            </a:pPr>
            <a:r>
              <a:rPr lang="en-US"/>
              <a:t> Late Strength</a:t>
            </a:r>
          </a:p>
          <a:p>
            <a:pPr>
              <a:buFontTx/>
              <a:buChar char="•"/>
            </a:pPr>
            <a:r>
              <a:rPr lang="en-US"/>
              <a:t> Autogenous Healing</a:t>
            </a:r>
          </a:p>
        </p:txBody>
      </p:sp>
    </p:spTree>
    <p:extLst>
      <p:ext uri="{BB962C8B-B14F-4D97-AF65-F5344CB8AC3E}">
        <p14:creationId xmlns:p14="http://schemas.microsoft.com/office/powerpoint/2010/main" val="362359581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743200" y="319088"/>
            <a:ext cx="609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Masonry Materials Basics</a:t>
            </a:r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685800" y="2438400"/>
            <a:ext cx="8153400" cy="346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400" b="1">
                <a:solidFill>
                  <a:srgbClr val="005695"/>
                </a:solidFill>
              </a:rPr>
              <a:t>MASONRY SAND: The backbone of mortar!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Cement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Lime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Sand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Water</a:t>
            </a:r>
          </a:p>
          <a:p>
            <a:pPr lvl="1">
              <a:lnSpc>
                <a:spcPct val="115000"/>
              </a:lnSpc>
              <a:spcBef>
                <a:spcPct val="50000"/>
              </a:spcBef>
              <a:buFont typeface="Times" pitchFamily="18" charset="0"/>
              <a:buChar char="•"/>
            </a:pPr>
            <a:r>
              <a:rPr lang="en-US" sz="2000"/>
              <a:t> Admixtures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endParaRPr lang="en-US" sz="1600"/>
          </a:p>
        </p:txBody>
      </p:sp>
      <p:sp>
        <p:nvSpPr>
          <p:cNvPr id="71684" name="AutoShape 6"/>
          <p:cNvSpPr>
            <a:spLocks/>
          </p:cNvSpPr>
          <p:nvPr/>
        </p:nvSpPr>
        <p:spPr bwMode="auto">
          <a:xfrm>
            <a:off x="4038600" y="3581400"/>
            <a:ext cx="2895600" cy="1477963"/>
          </a:xfrm>
          <a:prstGeom prst="borderCallout2">
            <a:avLst>
              <a:gd name="adj1" fmla="val 8634"/>
              <a:gd name="adj2" fmla="val -3125"/>
              <a:gd name="adj3" fmla="val 8634"/>
              <a:gd name="adj4" fmla="val -35093"/>
              <a:gd name="adj5" fmla="val 36931"/>
              <a:gd name="adj6" fmla="val -6849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/>
              <a:t>Masonry Sand (C 144)</a:t>
            </a:r>
          </a:p>
          <a:p>
            <a:pPr>
              <a:buFontTx/>
              <a:buChar char="•"/>
            </a:pPr>
            <a:r>
              <a:rPr lang="en-US"/>
              <a:t> Bulk and Body</a:t>
            </a:r>
          </a:p>
          <a:p>
            <a:pPr>
              <a:buFontTx/>
              <a:buChar char="•"/>
            </a:pPr>
            <a:r>
              <a:rPr lang="en-US"/>
              <a:t> Yield</a:t>
            </a:r>
          </a:p>
          <a:p>
            <a:pPr>
              <a:buFontTx/>
              <a:buChar char="•"/>
            </a:pPr>
            <a:r>
              <a:rPr lang="en-US"/>
              <a:t> Strength</a:t>
            </a:r>
          </a:p>
          <a:p>
            <a:pPr>
              <a:buFontTx/>
              <a:buChar char="•"/>
            </a:pPr>
            <a:r>
              <a:rPr lang="en-US"/>
              <a:t> Shrinkage Resistance</a:t>
            </a:r>
          </a:p>
        </p:txBody>
      </p:sp>
    </p:spTree>
    <p:extLst>
      <p:ext uri="{BB962C8B-B14F-4D97-AF65-F5344CB8AC3E}">
        <p14:creationId xmlns:p14="http://schemas.microsoft.com/office/powerpoint/2010/main" val="142306103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8610600" cy="3724275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400" b="1" kern="1200" dirty="0" smtClean="0">
                <a:solidFill>
                  <a:srgbClr val="005695"/>
                </a:solidFill>
              </a:rPr>
              <a:t>MORTAR SELECTION: Based on two desired properties</a:t>
            </a:r>
          </a:p>
          <a:p>
            <a:pPr marL="0" indent="0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1800" u="sng" kern="1200" dirty="0" smtClean="0">
                <a:solidFill>
                  <a:srgbClr val="000000"/>
                </a:solidFill>
              </a:rPr>
              <a:t>	</a:t>
            </a:r>
            <a:r>
              <a:rPr lang="en-US" sz="2400" u="sng" kern="1200" dirty="0" smtClean="0">
                <a:solidFill>
                  <a:srgbClr val="000000"/>
                </a:solidFill>
              </a:rPr>
              <a:t>1. Plastic Mortar</a:t>
            </a:r>
            <a:r>
              <a:rPr lang="en-US" sz="2400" kern="1200" dirty="0" smtClean="0">
                <a:solidFill>
                  <a:srgbClr val="000000"/>
                </a:solidFill>
              </a:rPr>
              <a:t>		</a:t>
            </a:r>
            <a:r>
              <a:rPr lang="en-US" sz="2400" u="sng" kern="1200" dirty="0" smtClean="0">
                <a:solidFill>
                  <a:srgbClr val="000000"/>
                </a:solidFill>
              </a:rPr>
              <a:t>2. Hardened Mortar</a:t>
            </a:r>
            <a:r>
              <a:rPr lang="en-US" sz="2000" u="sng" kern="1200" dirty="0" smtClean="0">
                <a:solidFill>
                  <a:srgbClr val="000000"/>
                </a:solidFill>
              </a:rPr>
              <a:t/>
            </a:r>
            <a:br>
              <a:rPr lang="en-US" sz="2000" u="sng" kern="1200" dirty="0" smtClean="0">
                <a:solidFill>
                  <a:srgbClr val="000000"/>
                </a:solidFill>
              </a:rPr>
            </a:br>
            <a:r>
              <a:rPr lang="en-US" sz="2000" kern="1200" dirty="0" smtClean="0">
                <a:solidFill>
                  <a:srgbClr val="000000"/>
                </a:solidFill>
              </a:rPr>
              <a:t> 	– Workability			– Bond strength and intimacy</a:t>
            </a:r>
            <a:br>
              <a:rPr lang="en-US" sz="2000" kern="1200" dirty="0" smtClean="0">
                <a:solidFill>
                  <a:srgbClr val="000000"/>
                </a:solidFill>
              </a:rPr>
            </a:br>
            <a:r>
              <a:rPr lang="en-US" sz="2000" kern="1200" dirty="0" smtClean="0">
                <a:solidFill>
                  <a:srgbClr val="000000"/>
                </a:solidFill>
              </a:rPr>
              <a:t>	– Water </a:t>
            </a:r>
            <a:r>
              <a:rPr lang="en-US" sz="2000" kern="1200" dirty="0" err="1" smtClean="0">
                <a:solidFill>
                  <a:srgbClr val="000000"/>
                </a:solidFill>
              </a:rPr>
              <a:t>retentivity</a:t>
            </a:r>
            <a:r>
              <a:rPr lang="en-US" sz="2000" kern="1200" dirty="0" smtClean="0">
                <a:solidFill>
                  <a:srgbClr val="000000"/>
                </a:solidFill>
              </a:rPr>
              <a:t>		– Compressive strength</a:t>
            </a:r>
            <a:br>
              <a:rPr lang="en-US" sz="2000" kern="1200" dirty="0" smtClean="0">
                <a:solidFill>
                  <a:srgbClr val="000000"/>
                </a:solidFill>
              </a:rPr>
            </a:br>
            <a:r>
              <a:rPr lang="en-US" sz="2000" kern="1200" dirty="0" smtClean="0">
                <a:solidFill>
                  <a:srgbClr val="000000"/>
                </a:solidFill>
              </a:rPr>
              <a:t>	   “board life”			– Durability and resistance</a:t>
            </a:r>
            <a:br>
              <a:rPr lang="en-US" sz="2000" kern="1200" dirty="0" smtClean="0">
                <a:solidFill>
                  <a:srgbClr val="000000"/>
                </a:solidFill>
              </a:rPr>
            </a:br>
            <a:r>
              <a:rPr lang="en-US" sz="2000" kern="1200" dirty="0" smtClean="0">
                <a:solidFill>
                  <a:srgbClr val="000000"/>
                </a:solidFill>
              </a:rPr>
              <a:t>	– Stiffening characteristic</a:t>
            </a:r>
          </a:p>
          <a:p>
            <a:pPr marL="0" indent="0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endParaRPr lang="en-US" sz="2000" kern="1200" dirty="0" smtClean="0">
              <a:solidFill>
                <a:srgbClr val="000000"/>
              </a:solidFill>
            </a:endParaRPr>
          </a:p>
          <a:p>
            <a:pPr marL="0" indent="0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000" kern="1200" dirty="0" smtClean="0">
                <a:solidFill>
                  <a:srgbClr val="000000"/>
                </a:solidFill>
              </a:rPr>
              <a:t>Other factors: Climate, seismicity, water penetration, shrinkage or color.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5123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2000" b="1" kern="1200" dirty="0" smtClean="0">
                <a:solidFill>
                  <a:srgbClr val="005695"/>
                </a:solidFill>
              </a:rPr>
              <a:t>WHAT ARE THE ASTM C270 MORTAR DESIGNATIONS AND HOW WERE THEY DETERMINED?</a:t>
            </a:r>
          </a:p>
          <a:p>
            <a:pPr marL="0" indent="0" algn="ctr">
              <a:lnSpc>
                <a:spcPct val="115000"/>
              </a:lnSpc>
              <a:spcBef>
                <a:spcPct val="50000"/>
              </a:spcBef>
              <a:buClrTx/>
              <a:buSzTx/>
              <a:buFont typeface="Wingdings" pitchFamily="2" charset="2"/>
              <a:buNone/>
              <a:defRPr/>
            </a:pPr>
            <a:r>
              <a:rPr lang="en-US" sz="4800" kern="1200" dirty="0" smtClean="0">
                <a:solidFill>
                  <a:srgbClr val="99CC00"/>
                </a:solidFill>
              </a:rPr>
              <a:t>M</a:t>
            </a:r>
            <a:r>
              <a:rPr lang="en-US" sz="4800" kern="1200" dirty="0" smtClean="0">
                <a:solidFill>
                  <a:srgbClr val="000000"/>
                </a:solidFill>
              </a:rPr>
              <a:t> a </a:t>
            </a:r>
            <a:r>
              <a:rPr lang="en-US" sz="4800" kern="1200" dirty="0" smtClean="0">
                <a:solidFill>
                  <a:srgbClr val="99CC00"/>
                </a:solidFill>
              </a:rPr>
              <a:t>S</a:t>
            </a:r>
            <a:r>
              <a:rPr lang="en-US" sz="4800" kern="1200" dirty="0" smtClean="0">
                <a:solidFill>
                  <a:srgbClr val="000000"/>
                </a:solidFill>
              </a:rPr>
              <a:t> o </a:t>
            </a:r>
            <a:r>
              <a:rPr lang="en-US" sz="4800" kern="1200" dirty="0" smtClean="0">
                <a:solidFill>
                  <a:srgbClr val="99CC00"/>
                </a:solidFill>
              </a:rPr>
              <a:t>N</a:t>
            </a:r>
            <a:r>
              <a:rPr lang="en-US" sz="4800" kern="1200" dirty="0" smtClean="0">
                <a:solidFill>
                  <a:srgbClr val="000000"/>
                </a:solidFill>
              </a:rPr>
              <a:t> w </a:t>
            </a:r>
            <a:r>
              <a:rPr lang="en-US" sz="4800" kern="1200" dirty="0" smtClean="0">
                <a:solidFill>
                  <a:srgbClr val="99CC00"/>
                </a:solidFill>
              </a:rPr>
              <a:t>O</a:t>
            </a:r>
            <a:r>
              <a:rPr lang="en-US" sz="4800" kern="1200" dirty="0" smtClean="0">
                <a:solidFill>
                  <a:srgbClr val="000000"/>
                </a:solidFill>
              </a:rPr>
              <a:t> r </a:t>
            </a:r>
            <a:r>
              <a:rPr lang="en-US" sz="4800" kern="1200" dirty="0" smtClean="0">
                <a:solidFill>
                  <a:srgbClr val="99CC00"/>
                </a:solidFill>
              </a:rPr>
              <a:t>K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93657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95400"/>
            <a:ext cx="7924800" cy="11430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50000"/>
              </a:spcBef>
              <a:defRPr/>
            </a:pPr>
            <a:r>
              <a:rPr lang="en-US" sz="2800" kern="1200" dirty="0">
                <a:solidFill>
                  <a:srgbClr val="005695"/>
                </a:solidFill>
                <a:ea typeface="+mn-ea"/>
                <a:cs typeface="+mn-cs"/>
              </a:rPr>
              <a:t>MORTAR’S RECIPE SPECIFICATION!</a:t>
            </a:r>
            <a:br>
              <a:rPr lang="en-US" sz="2800" kern="1200" dirty="0">
                <a:solidFill>
                  <a:srgbClr val="005695"/>
                </a:solidFill>
                <a:ea typeface="+mn-ea"/>
                <a:cs typeface="+mn-cs"/>
              </a:rPr>
            </a:br>
            <a:r>
              <a:rPr lang="en-US" sz="2000" kern="1200" dirty="0">
                <a:solidFill>
                  <a:srgbClr val="000000"/>
                </a:solidFill>
                <a:ea typeface="+mn-ea"/>
                <a:cs typeface="+mn-cs"/>
              </a:rPr>
              <a:t>ASTM C 270 Proportion Specification: Mortar by volume</a:t>
            </a:r>
            <a:r>
              <a:rPr lang="en-US" sz="2000" b="0" kern="1200" dirty="0" smtClean="0">
                <a:solidFill>
                  <a:srgbClr val="000000"/>
                </a:solidFill>
                <a:ea typeface="+mn-ea"/>
                <a:cs typeface="+mn-cs"/>
              </a:rPr>
              <a:t/>
            </a:r>
            <a:br>
              <a:rPr lang="en-US" sz="2000" b="0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en-US" sz="2000" dirty="0"/>
          </a:p>
        </p:txBody>
      </p:sp>
      <p:graphicFrame>
        <p:nvGraphicFramePr>
          <p:cNvPr id="74755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990600" y="2362200"/>
          <a:ext cx="6956425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7235952" imgH="3874008" progId="Word.Document.8">
                  <p:embed/>
                </p:oleObj>
              </mc:Choice>
              <mc:Fallback>
                <p:oleObj name="Document" r:id="rId4" imgW="7235952" imgH="3874008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362200"/>
                        <a:ext cx="6956425" cy="3724275"/>
                      </a:xfrm>
                      <a:prstGeom prst="rect">
                        <a:avLst/>
                      </a:prstGeom>
                      <a:solidFill>
                        <a:srgbClr val="005695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fol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4996460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roport"/>
          <p:cNvPicPr>
            <a:picLocks noChangeAspect="1" noChangeArrowheads="1"/>
          </p:cNvPicPr>
          <p:nvPr/>
        </p:nvPicPr>
        <p:blipFill>
          <a:blip r:embed="rId2">
            <a:lum bright="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057400"/>
            <a:ext cx="6400800" cy="4238625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Mortar by Proportion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050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Type S Mortar </a:t>
            </a:r>
            <a:r>
              <a:rPr lang="en-US" sz="2800" smtClean="0"/>
              <a:t>(By Proportion)</a:t>
            </a:r>
            <a:br>
              <a:rPr lang="en-US" sz="2800" smtClean="0"/>
            </a:br>
            <a:r>
              <a:rPr lang="en-US" sz="2400" smtClean="0"/>
              <a:t>Type S is the most common mortar is Arizona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2200"/>
            <a:ext cx="8153400" cy="42672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 smtClean="0"/>
              <a:t>Portland Cement / Lime Mortar</a:t>
            </a:r>
          </a:p>
          <a:p>
            <a:pPr>
              <a:defRPr/>
            </a:pPr>
            <a:r>
              <a:rPr lang="en-US" dirty="0" smtClean="0"/>
              <a:t>94# Bag Portland Cement = 1 cubic foot</a:t>
            </a:r>
          </a:p>
          <a:p>
            <a:pPr>
              <a:defRPr/>
            </a:pPr>
            <a:r>
              <a:rPr lang="en-US" dirty="0" smtClean="0"/>
              <a:t>50# Bag of Lime = 1 cubic foot </a:t>
            </a:r>
          </a:p>
          <a:p>
            <a:pPr>
              <a:defRPr/>
            </a:pPr>
            <a:r>
              <a:rPr lang="en-US" u="sng" dirty="0" smtClean="0"/>
              <a:t>7 square shovels of Sand = 1 cubic foot (+ or -)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2 Portland Cement + 1 Lime = 3 C.F. Cementitious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3 C.F. X 2 ¼ to 3 C.F. Sand = 6 ¾ to 9 C.F. Sand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6 ¾ to 9 C.F. = 47 to 63 Shovels Damp Loose Sand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Most commonly used is 56 shovels of sand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dirty="0" smtClean="0"/>
              <a:t>This makes a “full mixer” of mortar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320759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Mortar Property Specification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646185" y="2362200"/>
          <a:ext cx="6077054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4" imgW="7540752" imgH="4620768" progId="Word.Document.8">
                  <p:embed/>
                </p:oleObj>
              </mc:Choice>
              <mc:Fallback>
                <p:oleObj name="Document" r:id="rId4" imgW="7540752" imgH="4620768" progId="Word.Documen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6185" y="2362200"/>
                        <a:ext cx="6077054" cy="3724275"/>
                      </a:xfrm>
                      <a:prstGeom prst="rect">
                        <a:avLst/>
                      </a:prstGeom>
                      <a:solidFill>
                        <a:srgbClr val="005695"/>
                      </a:solidFill>
                      <a:ln w="6350">
                        <a:solidFill>
                          <a:schemeClr val="tx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660589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2 Gizah Pyramids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076381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2743200" y="319088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Masonry Materials Basics</a:t>
            </a: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7239000" cy="90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175" indent="-31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endParaRPr lang="en-US" sz="2000" b="1" dirty="0">
              <a:solidFill>
                <a:srgbClr val="005695"/>
              </a:solidFill>
              <a:latin typeface="Arial" charset="0"/>
            </a:endParaRPr>
          </a:p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1600" dirty="0">
                <a:latin typeface="Arial" charset="0"/>
              </a:rPr>
              <a:t>	</a:t>
            </a:r>
            <a:r>
              <a:rPr lang="en-US" sz="1800" dirty="0">
                <a:latin typeface="Arial" charset="0"/>
              </a:rPr>
              <a:t>	  1. Field mixed			        2. </a:t>
            </a:r>
            <a:r>
              <a:rPr lang="en-US" sz="1800" dirty="0" err="1">
                <a:latin typeface="Arial" charset="0"/>
              </a:rPr>
              <a:t>Preblended</a:t>
            </a:r>
            <a:endParaRPr lang="en-US" sz="1800" dirty="0">
              <a:latin typeface="Arial" charset="0"/>
            </a:endParaRPr>
          </a:p>
        </p:txBody>
      </p:sp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91" y="3803061"/>
            <a:ext cx="3886200" cy="27479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0597" name="Picture 5" descr="QKWIplantp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103" y="3805238"/>
            <a:ext cx="3886200" cy="27527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Ways to Make Mortar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9150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 Box 2"/>
          <p:cNvSpPr txBox="1">
            <a:spLocks noChangeArrowheads="1"/>
          </p:cNvSpPr>
          <p:nvPr/>
        </p:nvSpPr>
        <p:spPr bwMode="auto">
          <a:xfrm>
            <a:off x="2743200" y="319088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rgbClr val="FFFFFF"/>
                </a:solidFill>
                <a:latin typeface="Arial" charset="0"/>
              </a:rPr>
              <a:t>Masonry Materials Basics</a:t>
            </a:r>
          </a:p>
        </p:txBody>
      </p:sp>
      <p:pic>
        <p:nvPicPr>
          <p:cNvPr id="112644" name="Picture 4" descr="MVC-001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3505200" cy="2649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45" name="Picture 5" descr="FM sho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76600"/>
            <a:ext cx="4267200" cy="263366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6" name="Text Box 6"/>
          <p:cNvSpPr txBox="1">
            <a:spLocks noChangeArrowheads="1"/>
          </p:cNvSpPr>
          <p:nvPr/>
        </p:nvSpPr>
        <p:spPr bwMode="auto">
          <a:xfrm>
            <a:off x="1066800" y="5486400"/>
            <a:ext cx="3429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Heavy lifting</a:t>
            </a:r>
          </a:p>
        </p:txBody>
      </p: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4343400" y="2743200"/>
            <a:ext cx="411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r>
              <a:rPr lang="en-US">
                <a:solidFill>
                  <a:srgbClr val="000000"/>
                </a:solidFill>
                <a:latin typeface="Arial" charset="0"/>
              </a:rPr>
              <a:t>Twisting and turning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Mixed Mortar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56436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743200" y="319088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Masonry Materials Basics</a:t>
            </a: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914400" y="1752600"/>
            <a:ext cx="4572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175" indent="-3175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000" b="1">
                <a:solidFill>
                  <a:srgbClr val="005695"/>
                </a:solidFill>
                <a:latin typeface="Arial" charset="0"/>
              </a:rPr>
              <a:t>FIELD MIX MORTAR QUALITY(?)</a:t>
            </a:r>
          </a:p>
        </p:txBody>
      </p:sp>
      <p:pic>
        <p:nvPicPr>
          <p:cNvPr id="116740" name="Picture 4" descr="31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286000"/>
            <a:ext cx="5867400" cy="40925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741" name="AutoShape 5"/>
          <p:cNvSpPr>
            <a:spLocks noChangeArrowheads="1"/>
          </p:cNvSpPr>
          <p:nvPr/>
        </p:nvSpPr>
        <p:spPr bwMode="auto">
          <a:xfrm>
            <a:off x="2971800" y="2362200"/>
            <a:ext cx="1981200" cy="1066800"/>
          </a:xfrm>
          <a:prstGeom prst="wedgeRoundRectCallout">
            <a:avLst>
              <a:gd name="adj1" fmla="val -70032"/>
              <a:gd name="adj2" fmla="val 5327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1800" b="1" dirty="0">
                <a:solidFill>
                  <a:schemeClr val="bg2"/>
                </a:solidFill>
                <a:latin typeface="Times New Roman" charset="0"/>
              </a:rPr>
              <a:t>Is 20 shovels enough…</a:t>
            </a:r>
          </a:p>
          <a:p>
            <a:pPr algn="ctr"/>
            <a:r>
              <a:rPr lang="en-US" sz="1800" b="1" dirty="0">
                <a:solidFill>
                  <a:schemeClr val="bg2"/>
                </a:solidFill>
                <a:latin typeface="Times New Roman" charset="0"/>
              </a:rPr>
              <a:t>And, how much color?</a:t>
            </a:r>
          </a:p>
        </p:txBody>
      </p:sp>
    </p:spTree>
    <p:extLst>
      <p:ext uri="{BB962C8B-B14F-4D97-AF65-F5344CB8AC3E}">
        <p14:creationId xmlns:p14="http://schemas.microsoft.com/office/powerpoint/2010/main" val="172581106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2"/>
          <p:cNvSpPr txBox="1">
            <a:spLocks noChangeArrowheads="1"/>
          </p:cNvSpPr>
          <p:nvPr/>
        </p:nvSpPr>
        <p:spPr bwMode="auto">
          <a:xfrm>
            <a:off x="2743200" y="319088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>
                <a:solidFill>
                  <a:schemeClr val="bg1"/>
                </a:solidFill>
                <a:latin typeface="Arial" charset="0"/>
              </a:rPr>
              <a:t>Masonry Materials Basics</a:t>
            </a:r>
          </a:p>
        </p:txBody>
      </p:sp>
      <p:graphicFrame>
        <p:nvGraphicFramePr>
          <p:cNvPr id="113667" name="Object 3"/>
          <p:cNvGraphicFramePr>
            <a:graphicFrameLocks noChangeAspect="1"/>
          </p:cNvGraphicFramePr>
          <p:nvPr/>
        </p:nvGraphicFramePr>
        <p:xfrm>
          <a:off x="4876800" y="2057400"/>
          <a:ext cx="325755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Photo Editor Photo" r:id="rId3" imgW="3657917" imgH="4877223" progId="MSPhotoEd.3">
                  <p:embed/>
                </p:oleObj>
              </mc:Choice>
              <mc:Fallback>
                <p:oleObj name="Photo Editor Photo" r:id="rId3" imgW="3657917" imgH="487722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057400"/>
                        <a:ext cx="3257550" cy="434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3276600" y="5943600"/>
            <a:ext cx="152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>
                <a:latin typeface="Arial" charset="0"/>
              </a:rPr>
              <a:t>SUPERLITE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Amerimix Factory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42186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daveendr01\AppData\Local\Microsoft\Windows\Temporary Internet Files\Content.Outlook\M6BGFKIE\IMG_03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8001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99781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2743200" y="319088"/>
            <a:ext cx="609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Masonry Materials Basics</a:t>
            </a:r>
          </a:p>
        </p:txBody>
      </p:sp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609600" y="5943600"/>
            <a:ext cx="472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Packaged completely dry and sealed tight!</a:t>
            </a:r>
          </a:p>
        </p:txBody>
      </p:sp>
      <p:sp>
        <p:nvSpPr>
          <p:cNvPr id="122885" name="Text Box 5"/>
          <p:cNvSpPr txBox="1">
            <a:spLocks noChangeArrowheads="1"/>
          </p:cNvSpPr>
          <p:nvPr/>
        </p:nvSpPr>
        <p:spPr bwMode="auto">
          <a:xfrm>
            <a:off x="5105400" y="2362200"/>
            <a:ext cx="32004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en-US" sz="1800">
                <a:latin typeface="Arial" charset="0"/>
              </a:rPr>
              <a:t>What’s in the sand?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Soluble salts</a:t>
            </a:r>
          </a:p>
          <a:p>
            <a:pPr>
              <a:buFontTx/>
              <a:buChar char="•"/>
            </a:pPr>
            <a:r>
              <a:rPr lang="en-US" sz="1800">
                <a:latin typeface="Arial" charset="0"/>
              </a:rPr>
              <a:t> Dirt mixed into the sand</a:t>
            </a:r>
          </a:p>
        </p:txBody>
      </p:sp>
      <p:pic>
        <p:nvPicPr>
          <p:cNvPr id="122886" name="Picture 6" descr="P101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43225"/>
            <a:ext cx="4114800" cy="28479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887" name="Picture 7" descr="field mix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429000"/>
            <a:ext cx="3352800" cy="23749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It’s Contamination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331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Grout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1447800"/>
          </a:xfrm>
        </p:spPr>
        <p:txBody>
          <a:bodyPr/>
          <a:lstStyle/>
          <a:p>
            <a:pPr eaLnBrk="1" hangingPunct="1"/>
            <a:r>
              <a:rPr lang="en-US" smtClean="0"/>
              <a:t>What is Grout?	</a:t>
            </a:r>
          </a:p>
          <a:p>
            <a:pPr lvl="2" eaLnBrk="1" hangingPunct="1"/>
            <a:r>
              <a:rPr lang="en-US" smtClean="0"/>
              <a:t>A high slump concrete used to fill voids in the masonry assemblage to bind everything together.</a:t>
            </a:r>
          </a:p>
          <a:p>
            <a:pPr eaLnBrk="1" hangingPunct="1"/>
            <a:endParaRPr lang="en-US" smtClean="0"/>
          </a:p>
        </p:txBody>
      </p:sp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1143000" y="3810000"/>
            <a:ext cx="6324600" cy="119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Grout is specified either by: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 Proportions contained in C-476, or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en-US"/>
              <a:t>Strength (property) requirements</a:t>
            </a:r>
          </a:p>
        </p:txBody>
      </p:sp>
      <p:sp>
        <p:nvSpPr>
          <p:cNvPr id="117765" name="Text Box 5"/>
          <p:cNvSpPr txBox="1">
            <a:spLocks noChangeArrowheads="1"/>
          </p:cNvSpPr>
          <p:nvPr/>
        </p:nvSpPr>
        <p:spPr bwMode="auto">
          <a:xfrm>
            <a:off x="1143000" y="5562600"/>
            <a:ext cx="6400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/>
              <a:t>If compressive strength is not specified, minimum strength is 2000 psi at 28 days according to ASTM C 1019</a:t>
            </a:r>
          </a:p>
        </p:txBody>
      </p:sp>
    </p:spTree>
    <p:extLst>
      <p:ext uri="{BB962C8B-B14F-4D97-AF65-F5344CB8AC3E}">
        <p14:creationId xmlns:p14="http://schemas.microsoft.com/office/powerpoint/2010/main" val="266072895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017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62028960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3" descr="scg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25400">
            <a:solidFill>
              <a:srgbClr val="00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648583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5" descr="Masonry Construction Pictures 017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0"/>
            <a:ext cx="9147175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318218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8 Taj Mahal.jpg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3516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4" name="Picture 4" descr="Masonry Construction Pictures 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89405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986" name="Picture 12" descr="UPDAT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09800"/>
            <a:ext cx="2633663" cy="393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9987" name="Title 4"/>
          <p:cNvSpPr>
            <a:spLocks noGrp="1"/>
          </p:cNvSpPr>
          <p:nvPr>
            <p:ph type="title"/>
          </p:nvPr>
        </p:nvSpPr>
        <p:spPr bwMode="auto">
          <a:xfrm>
            <a:off x="268288" y="446088"/>
            <a:ext cx="8229600" cy="506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169988" name="Content Placeholder 5"/>
          <p:cNvSpPr>
            <a:spLocks noGrp="1"/>
          </p:cNvSpPr>
          <p:nvPr>
            <p:ph sz="quarter" idx="11"/>
          </p:nvPr>
        </p:nvSpPr>
        <p:spPr bwMode="auto">
          <a:xfrm>
            <a:off x="352425" y="1089025"/>
            <a:ext cx="8386763" cy="5232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/>
              <a:t>Proper Work Attire and PPE</a:t>
            </a:r>
          </a:p>
        </p:txBody>
      </p:sp>
      <p:sp>
        <p:nvSpPr>
          <p:cNvPr id="169989" name="TextBox 8"/>
          <p:cNvSpPr txBox="1">
            <a:spLocks noChangeArrowheads="1"/>
          </p:cNvSpPr>
          <p:nvPr/>
        </p:nvSpPr>
        <p:spPr bwMode="auto">
          <a:xfrm>
            <a:off x="977900" y="2954338"/>
            <a:ext cx="16652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Wear Close-Fitting</a:t>
            </a:r>
          </a:p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Clothing.</a:t>
            </a:r>
          </a:p>
        </p:txBody>
      </p:sp>
      <p:sp>
        <p:nvSpPr>
          <p:cNvPr id="169990" name="TextBox 10"/>
          <p:cNvSpPr txBox="1">
            <a:spLocks noChangeArrowheads="1"/>
          </p:cNvSpPr>
          <p:nvPr/>
        </p:nvSpPr>
        <p:spPr bwMode="auto">
          <a:xfrm>
            <a:off x="884238" y="3511550"/>
            <a:ext cx="17351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Wear Gloves When</a:t>
            </a:r>
          </a:p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Working With Wet</a:t>
            </a:r>
          </a:p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Mortar.</a:t>
            </a:r>
          </a:p>
        </p:txBody>
      </p:sp>
      <p:sp>
        <p:nvSpPr>
          <p:cNvPr id="169991" name="TextBox 10"/>
          <p:cNvSpPr txBox="1">
            <a:spLocks noChangeArrowheads="1"/>
          </p:cNvSpPr>
          <p:nvPr/>
        </p:nvSpPr>
        <p:spPr bwMode="auto">
          <a:xfrm>
            <a:off x="1246188" y="4538663"/>
            <a:ext cx="1390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Belt Should</a:t>
            </a:r>
          </a:p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be Above Hips.</a:t>
            </a:r>
          </a:p>
        </p:txBody>
      </p:sp>
      <p:sp>
        <p:nvSpPr>
          <p:cNvPr id="169992" name="TextBox 10"/>
          <p:cNvSpPr txBox="1">
            <a:spLocks noChangeArrowheads="1"/>
          </p:cNvSpPr>
          <p:nvPr/>
        </p:nvSpPr>
        <p:spPr bwMode="auto">
          <a:xfrm>
            <a:off x="865188" y="5133975"/>
            <a:ext cx="17589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200">
                <a:solidFill>
                  <a:srgbClr val="000000"/>
                </a:solidFill>
              </a:rPr>
              <a:t>         </a:t>
            </a:r>
            <a:r>
              <a:rPr lang="en-US" altLang="en-US" sz="1400">
                <a:solidFill>
                  <a:srgbClr val="000000"/>
                </a:solidFill>
              </a:rPr>
              <a:t>Ensure Pants   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Do Not Sag (2-Inch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Maximum Inseam).</a:t>
            </a:r>
          </a:p>
        </p:txBody>
      </p:sp>
      <p:sp>
        <p:nvSpPr>
          <p:cNvPr id="169993" name="TextBox 10"/>
          <p:cNvSpPr txBox="1">
            <a:spLocks noChangeArrowheads="1"/>
          </p:cNvSpPr>
          <p:nvPr/>
        </p:nvSpPr>
        <p:spPr bwMode="auto">
          <a:xfrm>
            <a:off x="6153150" y="2382838"/>
            <a:ext cx="1277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Always Wear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a Hard Hat.</a:t>
            </a:r>
          </a:p>
        </p:txBody>
      </p:sp>
      <p:sp>
        <p:nvSpPr>
          <p:cNvPr id="169994" name="TextBox 11"/>
          <p:cNvSpPr txBox="1">
            <a:spLocks noChangeArrowheads="1"/>
          </p:cNvSpPr>
          <p:nvPr/>
        </p:nvSpPr>
        <p:spPr bwMode="auto">
          <a:xfrm>
            <a:off x="6159500" y="2911475"/>
            <a:ext cx="1976438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Wear Long-Sleeved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Shirts to Give Extra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Protection if Skin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is Sensitive (Minimum </a:t>
            </a:r>
            <a:br>
              <a:rPr lang="en-US" altLang="en-US" sz="1400">
                <a:solidFill>
                  <a:srgbClr val="000000"/>
                </a:solidFill>
              </a:rPr>
            </a:br>
            <a:r>
              <a:rPr lang="en-US" altLang="en-US" sz="1400">
                <a:solidFill>
                  <a:srgbClr val="000000"/>
                </a:solidFill>
              </a:rPr>
              <a:t>4-Inch Sleeve).</a:t>
            </a:r>
          </a:p>
        </p:txBody>
      </p:sp>
      <p:sp>
        <p:nvSpPr>
          <p:cNvPr id="169995" name="TextBox 22"/>
          <p:cNvSpPr txBox="1">
            <a:spLocks noChangeArrowheads="1"/>
          </p:cNvSpPr>
          <p:nvPr/>
        </p:nvSpPr>
        <p:spPr bwMode="auto">
          <a:xfrm>
            <a:off x="6149975" y="4156075"/>
            <a:ext cx="21320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Wear High-Visibility Vest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(Where Required).</a:t>
            </a:r>
          </a:p>
        </p:txBody>
      </p:sp>
      <p:sp>
        <p:nvSpPr>
          <p:cNvPr id="169996" name="TextBox 24"/>
          <p:cNvSpPr txBox="1">
            <a:spLocks noChangeArrowheads="1"/>
          </p:cNvSpPr>
          <p:nvPr/>
        </p:nvSpPr>
        <p:spPr bwMode="auto">
          <a:xfrm>
            <a:off x="6153150" y="5091113"/>
            <a:ext cx="15557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Wear Pants Over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Boots to Avoid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Getting Mortar</a:t>
            </a:r>
          </a:p>
          <a:p>
            <a:pPr eaLnBrk="1" hangingPunct="1"/>
            <a:r>
              <a:rPr lang="en-US" altLang="en-US" sz="1400">
                <a:solidFill>
                  <a:srgbClr val="000000"/>
                </a:solidFill>
              </a:rPr>
              <a:t>on Legs or Feet.</a:t>
            </a:r>
          </a:p>
        </p:txBody>
      </p:sp>
      <p:sp>
        <p:nvSpPr>
          <p:cNvPr id="169997" name="TextBox 25"/>
          <p:cNvSpPr txBox="1">
            <a:spLocks noChangeArrowheads="1"/>
          </p:cNvSpPr>
          <p:nvPr/>
        </p:nvSpPr>
        <p:spPr bwMode="auto">
          <a:xfrm>
            <a:off x="2525713" y="6130925"/>
            <a:ext cx="4038600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400">
                <a:solidFill>
                  <a:srgbClr val="000000"/>
                </a:solidFill>
              </a:rPr>
              <a:t>Keep Gloves and Clothing as Dry as Possible.</a:t>
            </a:r>
          </a:p>
        </p:txBody>
      </p:sp>
      <p:sp>
        <p:nvSpPr>
          <p:cNvPr id="169998" name="TextBox 7"/>
          <p:cNvSpPr txBox="1">
            <a:spLocks noChangeArrowheads="1"/>
          </p:cNvSpPr>
          <p:nvPr/>
        </p:nvSpPr>
        <p:spPr bwMode="auto">
          <a:xfrm>
            <a:off x="801688" y="2387600"/>
            <a:ext cx="18430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Wear Goggles When</a:t>
            </a:r>
          </a:p>
          <a:p>
            <a:pPr algn="r" eaLnBrk="1" hangingPunct="1"/>
            <a:r>
              <a:rPr lang="en-US" altLang="en-US" sz="1400">
                <a:solidFill>
                  <a:srgbClr val="000000"/>
                </a:solidFill>
              </a:rPr>
              <a:t>Cutting or Grinding.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rot="10800000">
            <a:off x="2551113" y="2644775"/>
            <a:ext cx="1911350" cy="169863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>
            <a:off x="2605088" y="3257550"/>
            <a:ext cx="1311275" cy="366713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>
            <a:off x="2570163" y="3776663"/>
            <a:ext cx="1216025" cy="365125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169991" idx="3"/>
          </p:cNvCxnSpPr>
          <p:nvPr/>
        </p:nvCxnSpPr>
        <p:spPr>
          <a:xfrm rot="10800000" flipV="1">
            <a:off x="2636838" y="4081463"/>
            <a:ext cx="1711325" cy="719137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0800000" flipV="1">
            <a:off x="2601913" y="4473575"/>
            <a:ext cx="1824037" cy="1036638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4662488" y="2614613"/>
            <a:ext cx="1497012" cy="1587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986338" y="3455988"/>
            <a:ext cx="1166812" cy="1587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endCxn id="169995" idx="1"/>
          </p:cNvCxnSpPr>
          <p:nvPr/>
        </p:nvCxnSpPr>
        <p:spPr>
          <a:xfrm>
            <a:off x="4713288" y="3956050"/>
            <a:ext cx="1436687" cy="461963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4675188" y="5548313"/>
            <a:ext cx="1497012" cy="1587"/>
          </a:xfrm>
          <a:prstGeom prst="straightConnector1">
            <a:avLst/>
          </a:prstGeom>
          <a:ln>
            <a:headEnd type="stealth" w="lg" len="lg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8608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924800" cy="1219200"/>
          </a:xfrm>
        </p:spPr>
        <p:txBody>
          <a:bodyPr/>
          <a:lstStyle/>
          <a:p>
            <a:pPr eaLnBrk="1" hangingPunct="1"/>
            <a:r>
              <a:rPr lang="en-US" sz="4800" smtClean="0"/>
              <a:t>History of Mortars</a:t>
            </a:r>
          </a:p>
        </p:txBody>
      </p:sp>
      <p:sp>
        <p:nvSpPr>
          <p:cNvPr id="62467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305800" cy="4038600"/>
          </a:xfrm>
        </p:spPr>
        <p:txBody>
          <a:bodyPr/>
          <a:lstStyle/>
          <a:p>
            <a:pPr eaLnBrk="1" hangingPunct="1"/>
            <a:r>
              <a:rPr lang="en-US" dirty="0" smtClean="0"/>
              <a:t>The first mortars were made from mud or clay. These materials were used because of availability and low cost </a:t>
            </a:r>
          </a:p>
          <a:p>
            <a:pPr eaLnBrk="1" hangingPunct="1"/>
            <a:r>
              <a:rPr lang="en-US" dirty="0" smtClean="0"/>
              <a:t>It was discovered that limestone, when burnt and combined with water, produced a material that would harden with age. </a:t>
            </a:r>
          </a:p>
          <a:p>
            <a:pPr eaLnBrk="1" hangingPunct="1"/>
            <a:r>
              <a:rPr lang="en-US" dirty="0" smtClean="0"/>
              <a:t>The Romans created hydraulic mortars that contained lime and a </a:t>
            </a:r>
            <a:r>
              <a:rPr lang="en-US" dirty="0" err="1" smtClean="0"/>
              <a:t>pozzolan</a:t>
            </a:r>
            <a:r>
              <a:rPr lang="en-US" dirty="0" smtClean="0"/>
              <a:t> such as brick dust or volcanic ash </a:t>
            </a:r>
          </a:p>
        </p:txBody>
      </p:sp>
    </p:spTree>
    <p:extLst>
      <p:ext uri="{BB962C8B-B14F-4D97-AF65-F5344CB8AC3E}">
        <p14:creationId xmlns:p14="http://schemas.microsoft.com/office/powerpoint/2010/main" val="1223810057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/>
              <a:t>History of Mortars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>
          <a:xfrm>
            <a:off x="609600" y="2209800"/>
            <a:ext cx="8382000" cy="4648200"/>
          </a:xfrm>
        </p:spPr>
        <p:txBody>
          <a:bodyPr/>
          <a:lstStyle/>
          <a:p>
            <a:pPr eaLnBrk="1" hangingPunct="1"/>
            <a:r>
              <a:rPr lang="en-US" smtClean="0"/>
              <a:t>Joseph Aspdin, an English mason/builder patented a material called Portland cement in 1824 </a:t>
            </a:r>
          </a:p>
          <a:p>
            <a:pPr eaLnBrk="1" hangingPunct="1"/>
            <a:r>
              <a:rPr lang="en-US" smtClean="0"/>
              <a:t>Portland cement combined with lime provided an excellent balance between strength and workability.</a:t>
            </a:r>
          </a:p>
          <a:p>
            <a:pPr eaLnBrk="1" hangingPunct="1"/>
            <a:r>
              <a:rPr lang="en-US" smtClean="0"/>
              <a:t>The addition of Portland cement to lime mortars increased the speed of the construction process for masonry building due to faster strength development </a:t>
            </a:r>
          </a:p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654028375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762000"/>
            <a:ext cx="7924800" cy="1143000"/>
          </a:xfrm>
        </p:spPr>
        <p:txBody>
          <a:bodyPr/>
          <a:lstStyle/>
          <a:p>
            <a:pPr eaLnBrk="1" hangingPunct="1"/>
            <a:r>
              <a:rPr lang="en-US" sz="4400" smtClean="0"/>
              <a:t>ASTM  C-270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50975" y="2895600"/>
            <a:ext cx="7693025" cy="2514600"/>
          </a:xfrm>
        </p:spPr>
        <p:txBody>
          <a:bodyPr/>
          <a:lstStyle/>
          <a:p>
            <a:pPr eaLnBrk="1" hangingPunct="1"/>
            <a:r>
              <a:rPr lang="en-US" sz="3600" smtClean="0"/>
              <a:t>Specification for mortars:</a:t>
            </a:r>
          </a:p>
          <a:p>
            <a:pPr lvl="1" eaLnBrk="1" hangingPunct="1"/>
            <a:r>
              <a:rPr lang="en-US" sz="3200" smtClean="0"/>
              <a:t>Proportion</a:t>
            </a:r>
          </a:p>
          <a:p>
            <a:pPr lvl="1" eaLnBrk="1" hangingPunct="1"/>
            <a:r>
              <a:rPr lang="en-US" sz="3200" smtClean="0"/>
              <a:t>Properties</a:t>
            </a:r>
          </a:p>
        </p:txBody>
      </p:sp>
    </p:spTree>
    <p:extLst>
      <p:ext uri="{BB962C8B-B14F-4D97-AF65-F5344CB8AC3E}">
        <p14:creationId xmlns:p14="http://schemas.microsoft.com/office/powerpoint/2010/main" val="2037918429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914400" y="914400"/>
            <a:ext cx="7620000" cy="102552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400" smtClean="0">
                <a:solidFill>
                  <a:srgbClr val="005695"/>
                </a:solidFill>
              </a:rPr>
              <a:t>WHAT IS THE ROLE OF MORTAR?</a:t>
            </a:r>
            <a:r>
              <a:rPr lang="en-US" sz="1600" smtClean="0">
                <a:solidFill>
                  <a:schemeClr val="tx1"/>
                </a:solidFill>
              </a:rPr>
              <a:t/>
            </a:r>
            <a:br>
              <a:rPr lang="en-US" sz="1600" smtClean="0">
                <a:solidFill>
                  <a:schemeClr val="tx1"/>
                </a:solidFill>
              </a:rPr>
            </a:br>
            <a:r>
              <a:rPr lang="en-US" sz="2000" smtClean="0">
                <a:solidFill>
                  <a:schemeClr val="tx1"/>
                </a:solidFill>
              </a:rPr>
              <a:t>Holds units together or hold units apart?</a:t>
            </a:r>
          </a:p>
        </p:txBody>
      </p:sp>
      <p:sp>
        <p:nvSpPr>
          <p:cNvPr id="65539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40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41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5542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smtClean="0"/>
          </a:p>
        </p:txBody>
      </p:sp>
      <p:grpSp>
        <p:nvGrpSpPr>
          <p:cNvPr id="65543" name="Group 13"/>
          <p:cNvGrpSpPr>
            <a:grpSpLocks noChangeAspect="1"/>
          </p:cNvGrpSpPr>
          <p:nvPr/>
        </p:nvGrpSpPr>
        <p:grpSpPr bwMode="auto">
          <a:xfrm>
            <a:off x="1371600" y="2667000"/>
            <a:ext cx="2741613" cy="3122613"/>
            <a:chOff x="1392" y="1920"/>
            <a:chExt cx="864" cy="864"/>
          </a:xfrm>
        </p:grpSpPr>
        <p:sp>
          <p:nvSpPr>
            <p:cNvPr id="65551" name="Rectangle 14"/>
            <p:cNvSpPr>
              <a:spLocks noChangeAspect="1" noChangeArrowheads="1"/>
            </p:cNvSpPr>
            <p:nvPr/>
          </p:nvSpPr>
          <p:spPr bwMode="auto">
            <a:xfrm>
              <a:off x="1392" y="1920"/>
              <a:ext cx="864" cy="3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5552" name="Group 15"/>
            <p:cNvGrpSpPr>
              <a:grpSpLocks noChangeAspect="1"/>
            </p:cNvGrpSpPr>
            <p:nvPr/>
          </p:nvGrpSpPr>
          <p:grpSpPr bwMode="auto">
            <a:xfrm>
              <a:off x="1536" y="2064"/>
              <a:ext cx="576" cy="240"/>
              <a:chOff x="1200" y="1920"/>
              <a:chExt cx="576" cy="240"/>
            </a:xfrm>
          </p:grpSpPr>
          <p:sp>
            <p:nvSpPr>
              <p:cNvPr id="65558" name="Line 16"/>
              <p:cNvSpPr>
                <a:spLocks noChangeAspect="1" noChangeShapeType="1"/>
              </p:cNvSpPr>
              <p:nvPr/>
            </p:nvSpPr>
            <p:spPr bwMode="auto">
              <a:xfrm>
                <a:off x="1200" y="192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59" name="Line 17"/>
              <p:cNvSpPr>
                <a:spLocks noChangeAspect="1" noChangeShapeType="1"/>
              </p:cNvSpPr>
              <p:nvPr/>
            </p:nvSpPr>
            <p:spPr bwMode="auto">
              <a:xfrm>
                <a:off x="1392" y="192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0" name="Line 18"/>
              <p:cNvSpPr>
                <a:spLocks noChangeAspect="1" noChangeShapeType="1"/>
              </p:cNvSpPr>
              <p:nvPr/>
            </p:nvSpPr>
            <p:spPr bwMode="auto">
              <a:xfrm>
                <a:off x="1584" y="192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561" name="Line 19"/>
              <p:cNvSpPr>
                <a:spLocks noChangeAspect="1" noChangeShapeType="1"/>
              </p:cNvSpPr>
              <p:nvPr/>
            </p:nvSpPr>
            <p:spPr bwMode="auto">
              <a:xfrm>
                <a:off x="1776" y="1920"/>
                <a:ext cx="0" cy="240"/>
              </a:xfrm>
              <a:prstGeom prst="line">
                <a:avLst/>
              </a:prstGeom>
              <a:noFill/>
              <a:ln w="158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5553" name="Rectangle 20"/>
            <p:cNvSpPr>
              <a:spLocks noChangeAspect="1" noChangeArrowheads="1"/>
            </p:cNvSpPr>
            <p:nvPr/>
          </p:nvSpPr>
          <p:spPr bwMode="auto">
            <a:xfrm flipV="1">
              <a:off x="1392" y="2400"/>
              <a:ext cx="864" cy="3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Line 21"/>
            <p:cNvSpPr>
              <a:spLocks noChangeAspect="1" noChangeShapeType="1"/>
            </p:cNvSpPr>
            <p:nvPr/>
          </p:nvSpPr>
          <p:spPr bwMode="auto">
            <a:xfrm flipV="1">
              <a:off x="1536" y="24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Line 22"/>
            <p:cNvSpPr>
              <a:spLocks noChangeAspect="1" noChangeShapeType="1"/>
            </p:cNvSpPr>
            <p:nvPr/>
          </p:nvSpPr>
          <p:spPr bwMode="auto">
            <a:xfrm flipV="1">
              <a:off x="1920" y="24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Line 23"/>
            <p:cNvSpPr>
              <a:spLocks noChangeAspect="1" noChangeShapeType="1"/>
            </p:cNvSpPr>
            <p:nvPr/>
          </p:nvSpPr>
          <p:spPr bwMode="auto">
            <a:xfrm flipV="1">
              <a:off x="2112" y="24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Line 24"/>
            <p:cNvSpPr>
              <a:spLocks noChangeAspect="1" noChangeShapeType="1"/>
            </p:cNvSpPr>
            <p:nvPr/>
          </p:nvSpPr>
          <p:spPr bwMode="auto">
            <a:xfrm flipV="1">
              <a:off x="1728" y="2400"/>
              <a:ext cx="0" cy="24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5544" name="Group 6"/>
          <p:cNvGrpSpPr>
            <a:grpSpLocks noChangeAspect="1"/>
          </p:cNvGrpSpPr>
          <p:nvPr/>
        </p:nvGrpSpPr>
        <p:grpSpPr bwMode="auto">
          <a:xfrm>
            <a:off x="5029200" y="2667000"/>
            <a:ext cx="2741613" cy="3733800"/>
            <a:chOff x="3696" y="1824"/>
            <a:chExt cx="864" cy="1056"/>
          </a:xfrm>
        </p:grpSpPr>
        <p:sp>
          <p:nvSpPr>
            <p:cNvPr id="22" name="Rectangle 7"/>
            <p:cNvSpPr>
              <a:spLocks noChangeAspect="1" noChangeArrowheads="1"/>
            </p:cNvSpPr>
            <p:nvPr/>
          </p:nvSpPr>
          <p:spPr bwMode="auto">
            <a:xfrm>
              <a:off x="3696" y="1824"/>
              <a:ext cx="864" cy="3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" name="Rectangle 8"/>
            <p:cNvSpPr>
              <a:spLocks noChangeAspect="1" noChangeArrowheads="1"/>
            </p:cNvSpPr>
            <p:nvPr/>
          </p:nvSpPr>
          <p:spPr bwMode="auto">
            <a:xfrm>
              <a:off x="3696" y="2496"/>
              <a:ext cx="864" cy="384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4" name="Line 9"/>
            <p:cNvSpPr>
              <a:spLocks noChangeAspect="1" noChangeShapeType="1"/>
            </p:cNvSpPr>
            <p:nvPr/>
          </p:nvSpPr>
          <p:spPr bwMode="auto">
            <a:xfrm>
              <a:off x="3792" y="2208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Line 10"/>
            <p:cNvSpPr>
              <a:spLocks noChangeAspect="1" noChangeShapeType="1"/>
            </p:cNvSpPr>
            <p:nvPr/>
          </p:nvSpPr>
          <p:spPr bwMode="auto">
            <a:xfrm>
              <a:off x="4032" y="2208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Line 11"/>
            <p:cNvSpPr>
              <a:spLocks noChangeAspect="1" noChangeShapeType="1"/>
            </p:cNvSpPr>
            <p:nvPr/>
          </p:nvSpPr>
          <p:spPr bwMode="auto">
            <a:xfrm>
              <a:off x="4272" y="2208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Line 12"/>
            <p:cNvSpPr>
              <a:spLocks noChangeAspect="1" noChangeShapeType="1"/>
            </p:cNvSpPr>
            <p:nvPr/>
          </p:nvSpPr>
          <p:spPr bwMode="auto">
            <a:xfrm>
              <a:off x="4464" y="2208"/>
              <a:ext cx="0" cy="288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 type="triangle" w="med" len="lg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Text" lastClr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619764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71600"/>
            <a:ext cx="7924800" cy="1143000"/>
          </a:xfrm>
        </p:spPr>
        <p:txBody>
          <a:bodyPr/>
          <a:lstStyle/>
          <a:p>
            <a:pPr>
              <a:lnSpc>
                <a:spcPct val="115000"/>
              </a:lnSpc>
              <a:spcBef>
                <a:spcPct val="50000"/>
              </a:spcBef>
              <a:defRPr/>
            </a:pPr>
            <a:r>
              <a:rPr lang="en-US" sz="3200" kern="1200" dirty="0">
                <a:solidFill>
                  <a:srgbClr val="005695"/>
                </a:solidFill>
                <a:ea typeface="+mn-ea"/>
                <a:cs typeface="+mn-cs"/>
              </a:rPr>
              <a:t>WHAT ELSE CAN GOOD MORTAR DO?</a:t>
            </a:r>
            <a:br>
              <a:rPr lang="en-US" sz="3200" kern="1200" dirty="0">
                <a:solidFill>
                  <a:srgbClr val="005695"/>
                </a:solidFill>
                <a:ea typeface="+mn-ea"/>
                <a:cs typeface="+mn-cs"/>
              </a:rPr>
            </a:br>
            <a:r>
              <a:rPr lang="en-US" sz="2800" b="0" kern="1200" dirty="0" smtClean="0">
                <a:solidFill>
                  <a:srgbClr val="000000"/>
                </a:solidFill>
                <a:ea typeface="+mn-ea"/>
                <a:cs typeface="+mn-cs"/>
              </a:rPr>
              <a:t>It accommodates for uneven units!</a:t>
            </a:r>
            <a:br>
              <a:rPr lang="en-US" sz="2800" b="0" kern="1200" dirty="0" smtClean="0">
                <a:solidFill>
                  <a:srgbClr val="000000"/>
                </a:solidFill>
                <a:ea typeface="+mn-ea"/>
                <a:cs typeface="+mn-cs"/>
              </a:rPr>
            </a:br>
            <a:endParaRPr lang="en-US" sz="2800" dirty="0"/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Mortar can fill non-uniform spaces between units to result in a plumb and level masonry wall.</a:t>
            </a:r>
          </a:p>
          <a:p>
            <a:endParaRPr lang="en-US" smtClean="0"/>
          </a:p>
        </p:txBody>
      </p:sp>
      <p:grpSp>
        <p:nvGrpSpPr>
          <p:cNvPr id="66564" name="Group 5"/>
          <p:cNvGrpSpPr>
            <a:grpSpLocks/>
          </p:cNvGrpSpPr>
          <p:nvPr/>
        </p:nvGrpSpPr>
        <p:grpSpPr bwMode="auto">
          <a:xfrm>
            <a:off x="2209800" y="3810000"/>
            <a:ext cx="2438400" cy="2819400"/>
            <a:chOff x="1296" y="1776"/>
            <a:chExt cx="1536" cy="1680"/>
          </a:xfrm>
        </p:grpSpPr>
        <p:sp>
          <p:nvSpPr>
            <p:cNvPr id="66565" name="Freeform 6"/>
            <p:cNvSpPr>
              <a:spLocks/>
            </p:cNvSpPr>
            <p:nvPr/>
          </p:nvSpPr>
          <p:spPr bwMode="auto">
            <a:xfrm>
              <a:off x="1296" y="1776"/>
              <a:ext cx="1536" cy="816"/>
            </a:xfrm>
            <a:custGeom>
              <a:avLst/>
              <a:gdLst>
                <a:gd name="T0" fmla="*/ 0 w 1536"/>
                <a:gd name="T1" fmla="*/ 768 h 816"/>
                <a:gd name="T2" fmla="*/ 0 w 1536"/>
                <a:gd name="T3" fmla="*/ 0 h 816"/>
                <a:gd name="T4" fmla="*/ 1536 w 1536"/>
                <a:gd name="T5" fmla="*/ 0 h 816"/>
                <a:gd name="T6" fmla="*/ 1536 w 1536"/>
                <a:gd name="T7" fmla="*/ 816 h 816"/>
                <a:gd name="T8" fmla="*/ 0 w 1536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816">
                  <a:moveTo>
                    <a:pt x="0" y="768"/>
                  </a:moveTo>
                  <a:lnTo>
                    <a:pt x="0" y="0"/>
                  </a:lnTo>
                  <a:lnTo>
                    <a:pt x="1536" y="0"/>
                  </a:lnTo>
                  <a:lnTo>
                    <a:pt x="1536" y="816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66" name="Freeform 7"/>
            <p:cNvSpPr>
              <a:spLocks/>
            </p:cNvSpPr>
            <p:nvPr/>
          </p:nvSpPr>
          <p:spPr bwMode="auto">
            <a:xfrm flipV="1">
              <a:off x="1296" y="2640"/>
              <a:ext cx="1536" cy="816"/>
            </a:xfrm>
            <a:custGeom>
              <a:avLst/>
              <a:gdLst>
                <a:gd name="T0" fmla="*/ 0 w 1536"/>
                <a:gd name="T1" fmla="*/ 768 h 816"/>
                <a:gd name="T2" fmla="*/ 0 w 1536"/>
                <a:gd name="T3" fmla="*/ 0 h 816"/>
                <a:gd name="T4" fmla="*/ 1536 w 1536"/>
                <a:gd name="T5" fmla="*/ 0 h 816"/>
                <a:gd name="T6" fmla="*/ 1536 w 1536"/>
                <a:gd name="T7" fmla="*/ 816 h 816"/>
                <a:gd name="T8" fmla="*/ 0 w 1536"/>
                <a:gd name="T9" fmla="*/ 768 h 8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6" h="816">
                  <a:moveTo>
                    <a:pt x="0" y="768"/>
                  </a:moveTo>
                  <a:lnTo>
                    <a:pt x="0" y="0"/>
                  </a:lnTo>
                  <a:lnTo>
                    <a:pt x="1536" y="0"/>
                  </a:lnTo>
                  <a:lnTo>
                    <a:pt x="1536" y="816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98408960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3"/>
          <p:cNvSpPr txBox="1">
            <a:spLocks noChangeArrowheads="1"/>
          </p:cNvSpPr>
          <p:nvPr/>
        </p:nvSpPr>
        <p:spPr bwMode="auto">
          <a:xfrm>
            <a:off x="2743200" y="319088"/>
            <a:ext cx="6096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b="1">
                <a:solidFill>
                  <a:schemeClr val="bg1"/>
                </a:solidFill>
              </a:rPr>
              <a:t>Masonry Materials Basics</a:t>
            </a:r>
          </a:p>
        </p:txBody>
      </p:sp>
      <p:sp>
        <p:nvSpPr>
          <p:cNvPr id="67587" name="Text Box 17"/>
          <p:cNvSpPr txBox="1">
            <a:spLocks noChangeArrowheads="1"/>
          </p:cNvSpPr>
          <p:nvPr/>
        </p:nvSpPr>
        <p:spPr bwMode="auto">
          <a:xfrm>
            <a:off x="879475" y="722313"/>
            <a:ext cx="7772400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800" b="1">
                <a:solidFill>
                  <a:srgbClr val="005695"/>
                </a:solidFill>
              </a:rPr>
              <a:t>WHAT ABOUT THE WEATHER?</a:t>
            </a:r>
          </a:p>
          <a:p>
            <a:pPr>
              <a:lnSpc>
                <a:spcPct val="115000"/>
              </a:lnSpc>
              <a:spcBef>
                <a:spcPct val="50000"/>
              </a:spcBef>
              <a:buFont typeface="Times" pitchFamily="18" charset="0"/>
              <a:buNone/>
            </a:pPr>
            <a:r>
              <a:rPr lang="en-US" sz="2800"/>
              <a:t>Water Penetration Resistance</a:t>
            </a:r>
          </a:p>
        </p:txBody>
      </p:sp>
      <p:grpSp>
        <p:nvGrpSpPr>
          <p:cNvPr id="67588" name="Group 18"/>
          <p:cNvGrpSpPr>
            <a:grpSpLocks/>
          </p:cNvGrpSpPr>
          <p:nvPr/>
        </p:nvGrpSpPr>
        <p:grpSpPr bwMode="auto">
          <a:xfrm>
            <a:off x="3733800" y="3048000"/>
            <a:ext cx="609600" cy="3276600"/>
            <a:chOff x="2496" y="1824"/>
            <a:chExt cx="384" cy="2064"/>
          </a:xfrm>
        </p:grpSpPr>
        <p:sp>
          <p:nvSpPr>
            <p:cNvPr id="67602" name="Rectangle 19"/>
            <p:cNvSpPr>
              <a:spLocks noChangeArrowheads="1"/>
            </p:cNvSpPr>
            <p:nvPr/>
          </p:nvSpPr>
          <p:spPr bwMode="auto">
            <a:xfrm>
              <a:off x="2496" y="3552"/>
              <a:ext cx="384" cy="336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7603" name="Group 20"/>
            <p:cNvGrpSpPr>
              <a:grpSpLocks/>
            </p:cNvGrpSpPr>
            <p:nvPr/>
          </p:nvGrpSpPr>
          <p:grpSpPr bwMode="auto">
            <a:xfrm>
              <a:off x="2496" y="1824"/>
              <a:ext cx="384" cy="432"/>
              <a:chOff x="3648" y="1824"/>
              <a:chExt cx="384" cy="432"/>
            </a:xfrm>
          </p:grpSpPr>
          <p:sp>
            <p:nvSpPr>
              <p:cNvPr id="67613" name="Rectangle 21"/>
              <p:cNvSpPr>
                <a:spLocks noChangeArrowheads="1"/>
              </p:cNvSpPr>
              <p:nvPr/>
            </p:nvSpPr>
            <p:spPr bwMode="auto">
              <a:xfrm>
                <a:off x="3648" y="1824"/>
                <a:ext cx="384" cy="38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4" name="Rectangle 22"/>
              <p:cNvSpPr>
                <a:spLocks noChangeArrowheads="1"/>
              </p:cNvSpPr>
              <p:nvPr/>
            </p:nvSpPr>
            <p:spPr bwMode="auto">
              <a:xfrm>
                <a:off x="3648" y="2181"/>
                <a:ext cx="384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604" name="Group 23"/>
            <p:cNvGrpSpPr>
              <a:grpSpLocks/>
            </p:cNvGrpSpPr>
            <p:nvPr/>
          </p:nvGrpSpPr>
          <p:grpSpPr bwMode="auto">
            <a:xfrm>
              <a:off x="2496" y="2256"/>
              <a:ext cx="384" cy="432"/>
              <a:chOff x="3648" y="1824"/>
              <a:chExt cx="384" cy="432"/>
            </a:xfrm>
          </p:grpSpPr>
          <p:sp>
            <p:nvSpPr>
              <p:cNvPr id="67611" name="Rectangle 24"/>
              <p:cNvSpPr>
                <a:spLocks noChangeArrowheads="1"/>
              </p:cNvSpPr>
              <p:nvPr/>
            </p:nvSpPr>
            <p:spPr bwMode="auto">
              <a:xfrm>
                <a:off x="3648" y="1824"/>
                <a:ext cx="384" cy="38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2" name="Rectangle 25"/>
              <p:cNvSpPr>
                <a:spLocks noChangeArrowheads="1"/>
              </p:cNvSpPr>
              <p:nvPr/>
            </p:nvSpPr>
            <p:spPr bwMode="auto">
              <a:xfrm>
                <a:off x="3648" y="2181"/>
                <a:ext cx="384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605" name="Group 26"/>
            <p:cNvGrpSpPr>
              <a:grpSpLocks/>
            </p:cNvGrpSpPr>
            <p:nvPr/>
          </p:nvGrpSpPr>
          <p:grpSpPr bwMode="auto">
            <a:xfrm>
              <a:off x="2496" y="2688"/>
              <a:ext cx="384" cy="432"/>
              <a:chOff x="3648" y="1824"/>
              <a:chExt cx="384" cy="432"/>
            </a:xfrm>
          </p:grpSpPr>
          <p:sp>
            <p:nvSpPr>
              <p:cNvPr id="67609" name="Rectangle 27"/>
              <p:cNvSpPr>
                <a:spLocks noChangeArrowheads="1"/>
              </p:cNvSpPr>
              <p:nvPr/>
            </p:nvSpPr>
            <p:spPr bwMode="auto">
              <a:xfrm>
                <a:off x="3648" y="1824"/>
                <a:ext cx="384" cy="38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10" name="Rectangle 28"/>
              <p:cNvSpPr>
                <a:spLocks noChangeArrowheads="1"/>
              </p:cNvSpPr>
              <p:nvPr/>
            </p:nvSpPr>
            <p:spPr bwMode="auto">
              <a:xfrm>
                <a:off x="3648" y="2181"/>
                <a:ext cx="384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7606" name="Group 29"/>
            <p:cNvGrpSpPr>
              <a:grpSpLocks/>
            </p:cNvGrpSpPr>
            <p:nvPr/>
          </p:nvGrpSpPr>
          <p:grpSpPr bwMode="auto">
            <a:xfrm>
              <a:off x="2496" y="3120"/>
              <a:ext cx="384" cy="432"/>
              <a:chOff x="3648" y="1824"/>
              <a:chExt cx="384" cy="432"/>
            </a:xfrm>
          </p:grpSpPr>
          <p:sp>
            <p:nvSpPr>
              <p:cNvPr id="67607" name="Rectangle 30"/>
              <p:cNvSpPr>
                <a:spLocks noChangeArrowheads="1"/>
              </p:cNvSpPr>
              <p:nvPr/>
            </p:nvSpPr>
            <p:spPr bwMode="auto">
              <a:xfrm>
                <a:off x="3648" y="1824"/>
                <a:ext cx="384" cy="384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608" name="Rectangle 31"/>
              <p:cNvSpPr>
                <a:spLocks noChangeArrowheads="1"/>
              </p:cNvSpPr>
              <p:nvPr/>
            </p:nvSpPr>
            <p:spPr bwMode="auto">
              <a:xfrm>
                <a:off x="3648" y="2181"/>
                <a:ext cx="384" cy="75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67589" name="Group 32"/>
          <p:cNvGrpSpPr>
            <a:grpSpLocks/>
          </p:cNvGrpSpPr>
          <p:nvPr/>
        </p:nvGrpSpPr>
        <p:grpSpPr bwMode="auto">
          <a:xfrm>
            <a:off x="914400" y="3048000"/>
            <a:ext cx="2743200" cy="2438400"/>
            <a:chOff x="720" y="1824"/>
            <a:chExt cx="1728" cy="1536"/>
          </a:xfrm>
        </p:grpSpPr>
        <p:sp>
          <p:nvSpPr>
            <p:cNvPr id="67591" name="Line 33"/>
            <p:cNvSpPr>
              <a:spLocks noChangeShapeType="1"/>
            </p:cNvSpPr>
            <p:nvPr/>
          </p:nvSpPr>
          <p:spPr bwMode="auto">
            <a:xfrm>
              <a:off x="1872" y="182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2" name="Line 34"/>
            <p:cNvSpPr>
              <a:spLocks noChangeShapeType="1"/>
            </p:cNvSpPr>
            <p:nvPr/>
          </p:nvSpPr>
          <p:spPr bwMode="auto">
            <a:xfrm>
              <a:off x="1872" y="201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3" name="Line 35"/>
            <p:cNvSpPr>
              <a:spLocks noChangeShapeType="1"/>
            </p:cNvSpPr>
            <p:nvPr/>
          </p:nvSpPr>
          <p:spPr bwMode="auto">
            <a:xfrm>
              <a:off x="1536" y="206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4" name="Line 36"/>
            <p:cNvSpPr>
              <a:spLocks noChangeShapeType="1"/>
            </p:cNvSpPr>
            <p:nvPr/>
          </p:nvSpPr>
          <p:spPr bwMode="auto">
            <a:xfrm>
              <a:off x="1920" y="2688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5" name="Line 37"/>
            <p:cNvSpPr>
              <a:spLocks noChangeShapeType="1"/>
            </p:cNvSpPr>
            <p:nvPr/>
          </p:nvSpPr>
          <p:spPr bwMode="auto">
            <a:xfrm>
              <a:off x="2112" y="240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6" name="Line 38"/>
            <p:cNvSpPr>
              <a:spLocks noChangeShapeType="1"/>
            </p:cNvSpPr>
            <p:nvPr/>
          </p:nvSpPr>
          <p:spPr bwMode="auto">
            <a:xfrm>
              <a:off x="1632" y="240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7" name="Line 39"/>
            <p:cNvSpPr>
              <a:spLocks noChangeShapeType="1"/>
            </p:cNvSpPr>
            <p:nvPr/>
          </p:nvSpPr>
          <p:spPr bwMode="auto">
            <a:xfrm>
              <a:off x="1344" y="2544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8" name="Line 40"/>
            <p:cNvSpPr>
              <a:spLocks noChangeShapeType="1"/>
            </p:cNvSpPr>
            <p:nvPr/>
          </p:nvSpPr>
          <p:spPr bwMode="auto">
            <a:xfrm>
              <a:off x="1728" y="2880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599" name="Line 41"/>
            <p:cNvSpPr>
              <a:spLocks noChangeShapeType="1"/>
            </p:cNvSpPr>
            <p:nvPr/>
          </p:nvSpPr>
          <p:spPr bwMode="auto">
            <a:xfrm>
              <a:off x="1920" y="321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0" name="Line 42"/>
            <p:cNvSpPr>
              <a:spLocks noChangeShapeType="1"/>
            </p:cNvSpPr>
            <p:nvPr/>
          </p:nvSpPr>
          <p:spPr bwMode="auto">
            <a:xfrm>
              <a:off x="1296" y="297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1" name="Text Box 43"/>
            <p:cNvSpPr txBox="1">
              <a:spLocks noChangeArrowheads="1"/>
            </p:cNvSpPr>
            <p:nvPr/>
          </p:nvSpPr>
          <p:spPr bwMode="auto">
            <a:xfrm>
              <a:off x="720" y="2016"/>
              <a:ext cx="7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/>
                <a:t>Rain</a:t>
              </a:r>
            </a:p>
          </p:txBody>
        </p:sp>
      </p:grpSp>
      <p:sp>
        <p:nvSpPr>
          <p:cNvPr id="67590" name="AutoShape 44"/>
          <p:cNvSpPr>
            <a:spLocks/>
          </p:cNvSpPr>
          <p:nvPr/>
        </p:nvSpPr>
        <p:spPr bwMode="auto">
          <a:xfrm>
            <a:off x="4986338" y="3873500"/>
            <a:ext cx="3319462" cy="1200150"/>
          </a:xfrm>
          <a:prstGeom prst="borderCallout2">
            <a:avLst>
              <a:gd name="adj1" fmla="val 9523"/>
              <a:gd name="adj2" fmla="val -2296"/>
              <a:gd name="adj3" fmla="val 9523"/>
              <a:gd name="adj4" fmla="val -6792"/>
              <a:gd name="adj5" fmla="val 43384"/>
              <a:gd name="adj6" fmla="val -18079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u="sng"/>
              <a:t>Good</a:t>
            </a:r>
            <a:r>
              <a:rPr lang="en-US"/>
              <a:t> mortar bonds the units together and proper tooling creates a water resistant masonry assemblage.</a:t>
            </a:r>
            <a:r>
              <a:rPr lang="en-US" sz="1600" b="1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70791212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720</Words>
  <Application>Microsoft Macintosh PowerPoint</Application>
  <PresentationFormat>On-screen Show (4:3)</PresentationFormat>
  <Paragraphs>140</Paragraphs>
  <Slides>31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Capsules</vt:lpstr>
      <vt:lpstr>Document</vt:lpstr>
      <vt:lpstr>Photo Editor Photo</vt:lpstr>
      <vt:lpstr>The History of Masonry</vt:lpstr>
      <vt:lpstr>PowerPoint Presentation</vt:lpstr>
      <vt:lpstr>PowerPoint Presentation</vt:lpstr>
      <vt:lpstr>History of Mortars</vt:lpstr>
      <vt:lpstr>History of Mortars</vt:lpstr>
      <vt:lpstr>ASTM  C-270</vt:lpstr>
      <vt:lpstr>WHAT IS THE ROLE OF MORTAR? Holds units together or hold units apart?</vt:lpstr>
      <vt:lpstr>WHAT ELSE CAN GOOD MORTAR DO? It accommodates for uneven units!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MORTAR’S RECIPE SPECIFICATION! ASTM C 270 Proportion Specification: Mortar by volume </vt:lpstr>
      <vt:lpstr>Mortar by Proportion</vt:lpstr>
      <vt:lpstr>Type S Mortar (By Proportion) Type S is the most common mortar is Arizona</vt:lpstr>
      <vt:lpstr>Mortar Property Specification</vt:lpstr>
      <vt:lpstr>Two Ways to Make Mortar</vt:lpstr>
      <vt:lpstr>Field Mixed Mortar</vt:lpstr>
      <vt:lpstr>PowerPoint Presentation</vt:lpstr>
      <vt:lpstr>Amerimix Factory</vt:lpstr>
      <vt:lpstr>PowerPoint Presentation</vt:lpstr>
      <vt:lpstr>It’s Contamination Free</vt:lpstr>
      <vt:lpstr>Grout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Endres, Dave</dc:creator>
  <cp:lastModifiedBy>Tim O'Toole</cp:lastModifiedBy>
  <cp:revision>8</cp:revision>
  <dcterms:created xsi:type="dcterms:W3CDTF">2015-06-15T05:41:58Z</dcterms:created>
  <dcterms:modified xsi:type="dcterms:W3CDTF">2016-09-13T21:03:08Z</dcterms:modified>
</cp:coreProperties>
</file>