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18" r:id="rId2"/>
    <p:sldMasterId id="2147483671" r:id="rId3"/>
    <p:sldMasterId id="2147483663" r:id="rId4"/>
  </p:sldMasterIdLst>
  <p:notesMasterIdLst>
    <p:notesMasterId r:id="rId16"/>
  </p:notesMasterIdLst>
  <p:handoutMasterIdLst>
    <p:handoutMasterId r:id="rId17"/>
  </p:handoutMasterIdLst>
  <p:sldIdLst>
    <p:sldId id="534" r:id="rId5"/>
    <p:sldId id="55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orient="horz" pos="3612">
          <p15:clr>
            <a:srgbClr val="A4A3A4"/>
          </p15:clr>
        </p15:guide>
        <p15:guide id="4" pos="839">
          <p15:clr>
            <a:srgbClr val="A4A3A4"/>
          </p15:clr>
        </p15:guide>
        <p15:guide id="5" pos="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alakannan Thirunavukarasu" initials="" lastIdx="1" clrIdx="0"/>
  <p:cmAuthor id="1" name="Michael Kopf" initials="MK" lastIdx="1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686868"/>
    <a:srgbClr val="383734"/>
    <a:srgbClr val="7F7D76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0476" autoAdjust="0"/>
  </p:normalViewPr>
  <p:slideViewPr>
    <p:cSldViewPr snapToObjects="1" showGuides="1">
      <p:cViewPr varScale="1">
        <p:scale>
          <a:sx n="126" d="100"/>
          <a:sy n="126" d="100"/>
        </p:scale>
        <p:origin x="-1680" y="-96"/>
      </p:cViewPr>
      <p:guideLst>
        <p:guide orient="horz" pos="709"/>
        <p:guide orient="horz" pos="1797"/>
        <p:guide orient="horz" pos="3612"/>
        <p:guide pos="839"/>
        <p:guide pos="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25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A93BD-74E9-4DD1-987C-C24FDEC99560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D6F2A4-4547-4B62-B13F-05F759048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1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68F462-140A-47F2-9AA9-A69838002D79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40D8567-7143-4550-B1A6-B62F950F7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8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Note: Discuss safety guidelines for using a grinder.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C1768A-D760-4E75-87DF-01F41CBBE359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52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Discuss the results of improper pressure washing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9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Discuss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powder-actuated tool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manufacturers’ use of color coding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powder load charges to identify the strength of the charge.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7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Discuss the importance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keeping areas where a forklift is used free of all flammable materials.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4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Explain that </a:t>
            </a:r>
            <a:r>
              <a:rPr lang="en-US" sz="1200" dirty="0" smtClean="0"/>
              <a:t>the tag must never be removed from a</a:t>
            </a:r>
            <a:r>
              <a:rPr lang="en-US" sz="1200" baseline="0" dirty="0" smtClean="0"/>
              <a:t> fire</a:t>
            </a:r>
            <a:r>
              <a:rPr lang="en-US" sz="1200" dirty="0" smtClean="0"/>
              <a:t> extinguisher</a:t>
            </a:r>
            <a:r>
              <a:rPr lang="en-US" sz="1200" baseline="0" dirty="0" smtClean="0"/>
              <a:t> because the tag indicates </a:t>
            </a:r>
            <a:r>
              <a:rPr lang="en-US" sz="1200" dirty="0" smtClean="0"/>
              <a:t>the date on which the extinguisher was last serviced and inspected.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0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Ask</a:t>
            </a:r>
            <a:r>
              <a:rPr lang="en-US" baseline="0" dirty="0" smtClean="0"/>
              <a:t> trainees to e</a:t>
            </a:r>
            <a:r>
              <a:rPr lang="en-US" dirty="0" smtClean="0"/>
              <a:t>xplain the process of pumping grout from the mixer to the intake hopper of the grout pump to the delivery hose.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1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Have trainees note that a</a:t>
            </a:r>
            <a:r>
              <a:rPr lang="en-US" baseline="0" dirty="0" smtClean="0"/>
              <a:t> mason directs the hose of the grout placer.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7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00" y="1070003"/>
            <a:ext cx="7628500" cy="681976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4975" y="1928813"/>
            <a:ext cx="8220075" cy="399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584825" y="5967413"/>
            <a:ext cx="27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400" kern="1200">
          <a:solidFill>
            <a:srgbClr val="7F7F7F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29" y="0"/>
            <a:ext cx="913994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H="1">
            <a:off x="0" y="6129338"/>
            <a:ext cx="9144000" cy="317500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1000"/>
                </a:schemeClr>
              </a:gs>
              <a:gs pos="93000">
                <a:srgbClr val="000000">
                  <a:alpha val="71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688"/>
            <a:ext cx="9144000" cy="700087"/>
          </a:xfrm>
          <a:prstGeom prst="rect">
            <a:avLst/>
          </a:prstGeom>
          <a:gradFill flip="none" rotWithShape="1">
            <a:gsLst>
              <a:gs pos="51000">
                <a:schemeClr val="tx1"/>
              </a:gs>
              <a:gs pos="100000">
                <a:srgbClr val="FFFFFF">
                  <a:alpha val="71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" y="547199"/>
            <a:ext cx="8229600" cy="7012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spc="0" baseline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glow rad="114300">
                    <a:srgbClr val="FFFF00">
                      <a:alpha val="14000"/>
                    </a:srgbClr>
                  </a:glow>
                </a:effectLst>
              </a:rPr>
              <a:t>Plumbing Level Two</a:t>
            </a:r>
            <a:endParaRPr lang="en-US" sz="3200" dirty="0">
              <a:effectLst>
                <a:glow rad="114300">
                  <a:srgbClr val="FFFF00">
                    <a:alpha val="14000"/>
                  </a:srgbClr>
                </a:glow>
              </a:effectLst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768475" y="6102350"/>
            <a:ext cx="5991225" cy="317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  <a:defRPr/>
            </a:pPr>
            <a:r>
              <a:rPr lang="en-US" sz="1800" dirty="0" smtClean="0"/>
              <a:t>Masonry Tools and Equipment  28102-13</a:t>
            </a:r>
            <a:endParaRPr lang="en-US" sz="1800" dirty="0"/>
          </a:p>
        </p:txBody>
      </p:sp>
      <p:pic>
        <p:nvPicPr>
          <p:cNvPr id="2" name="Picture 1" descr="NCCER_Logo_digi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700" y="5357813"/>
            <a:ext cx="1238250" cy="1231900"/>
          </a:xfrm>
          <a:prstGeom prst="rect">
            <a:avLst/>
          </a:prstGeom>
          <a:ln>
            <a:noFill/>
          </a:ln>
          <a:effectLst>
            <a:outerShdw blurRad="247650" dist="139700" dir="2700000" sx="92000" sy="92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863" y="619125"/>
            <a:ext cx="4191000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397" y="581403"/>
            <a:ext cx="8229600" cy="7012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spc="0" baseline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+mj-ea"/>
                <a:cs typeface="+mj-cs"/>
              </a:defRPr>
            </a:lvl1pPr>
          </a:lstStyle>
          <a:p>
            <a:pPr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0" i="0" kern="1200" spc="0" baseline="0" dirty="0" smtClean="0">
                <a:solidFill>
                  <a:schemeClr val="bg1">
                    <a:lumMod val="95000"/>
                  </a:schemeClr>
                </a:solidFill>
                <a:effectLst>
                  <a:glow rad="114300">
                    <a:srgbClr val="FFFF00">
                      <a:alpha val="14000"/>
                    </a:srgbClr>
                  </a:glow>
                </a:effectLst>
                <a:latin typeface="Verdana"/>
                <a:ea typeface="+mj-ea"/>
                <a:cs typeface="+mj-cs"/>
              </a:rPr>
              <a:t>Masonry Level One</a:t>
            </a:r>
            <a:endParaRPr lang="en-US" sz="3200" b="0" i="0" kern="1200" spc="0" baseline="0" dirty="0">
              <a:solidFill>
                <a:schemeClr val="bg1">
                  <a:lumMod val="95000"/>
                </a:schemeClr>
              </a:solidFill>
              <a:effectLst>
                <a:glow rad="114300">
                  <a:srgbClr val="FFFF00">
                    <a:alpha val="14000"/>
                  </a:srgbClr>
                </a:glow>
              </a:effectLst>
              <a:latin typeface="Verdana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2F2F2"/>
          </a:solidFill>
          <a:latin typeface="Verdan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588" y="6467475"/>
            <a:ext cx="28956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2" r:id="rId2"/>
    <p:sldLayoutId id="2147485363" r:id="rId3"/>
    <p:sldLayoutId id="2147485364" r:id="rId4"/>
    <p:sldLayoutId id="214748536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87888" y="5873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5" r:id="rId2"/>
    <p:sldLayoutId id="2147485366" r:id="rId3"/>
    <p:sldLayoutId id="2147485367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5.2.0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4375150" cy="52324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Hydraulic Grout Placer </a:t>
            </a:r>
          </a:p>
          <a:p>
            <a:pPr lvl="1"/>
            <a:r>
              <a:rPr lang="en-US" dirty="0"/>
              <a:t>Used to pump grout to high elevations, over long distances, and around obstacles</a:t>
            </a:r>
          </a:p>
          <a:p>
            <a:pPr lvl="1"/>
            <a:r>
              <a:rPr lang="en-US" dirty="0"/>
              <a:t>Has gasoline-powered piston pump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43438" y="6467475"/>
            <a:ext cx="358775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9" name="Picture 8" descr="MO3-S3-F7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752" y="1165960"/>
            <a:ext cx="3541650" cy="2405916"/>
          </a:xfrm>
          <a:prstGeom prst="rect">
            <a:avLst/>
          </a:prstGeom>
        </p:spPr>
      </p:pic>
      <p:pic>
        <p:nvPicPr>
          <p:cNvPr id="10" name="Picture 9" descr="MO3-S3-F7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22" y="3831880"/>
            <a:ext cx="2786116" cy="2311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7060" y="1006338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Hopper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7917" y="1066638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Delivery Hose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5.3.1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Pressure Washer</a:t>
            </a:r>
          </a:p>
          <a:p>
            <a:pPr lvl="1"/>
            <a:r>
              <a:rPr lang="en-US" sz="2400" dirty="0" smtClean="0"/>
              <a:t>Uses compressed air pump to pressurize water and deliver it to focused area</a:t>
            </a:r>
          </a:p>
          <a:p>
            <a:pPr lvl="1"/>
            <a:r>
              <a:rPr lang="en-US" sz="2400" dirty="0" smtClean="0"/>
              <a:t>Use fan-type tip for cleaning masonry</a:t>
            </a:r>
          </a:p>
          <a:p>
            <a:pPr lvl="1"/>
            <a:r>
              <a:rPr lang="en-US" sz="2400" dirty="0" smtClean="0"/>
              <a:t>Water </a:t>
            </a:r>
            <a:r>
              <a:rPr lang="en-US" sz="2400" dirty="0"/>
              <a:t>volume </a:t>
            </a:r>
            <a:r>
              <a:rPr lang="en-US" sz="2400" dirty="0" smtClean="0"/>
              <a:t>more important than pressure</a:t>
            </a:r>
            <a:endParaRPr lang="en-US" sz="2400" dirty="0"/>
          </a:p>
          <a:p>
            <a:pPr lvl="2"/>
            <a:r>
              <a:rPr lang="en-US" dirty="0"/>
              <a:t>Minimum water flow = 4 to 6 gallons per minute</a:t>
            </a:r>
          </a:p>
          <a:p>
            <a:pPr lvl="2"/>
            <a:r>
              <a:rPr lang="en-US" dirty="0"/>
              <a:t>Water pressure = 400 to 800 psi </a:t>
            </a:r>
          </a:p>
          <a:p>
            <a:pPr lvl="1"/>
            <a:r>
              <a:rPr lang="en-US" sz="2400" dirty="0" smtClean="0"/>
              <a:t>Must </a:t>
            </a:r>
            <a:r>
              <a:rPr lang="en-US" sz="2400" dirty="0"/>
              <a:t>keep </a:t>
            </a:r>
            <a:r>
              <a:rPr lang="en-US" sz="2400" dirty="0" smtClean="0"/>
              <a:t>water stream moving </a:t>
            </a:r>
            <a:r>
              <a:rPr lang="en-US" sz="2400" dirty="0"/>
              <a:t>to avoid damage to masonry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857620" y="5873750"/>
            <a:ext cx="372586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 bwMode="auto">
          <a:xfrm>
            <a:off x="268288" y="446088"/>
            <a:ext cx="8229600" cy="5064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Section 4.4.0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Tuckpoint Grinder </a:t>
            </a:r>
          </a:p>
          <a:p>
            <a:pPr lvl="1"/>
            <a:r>
              <a:rPr lang="en-US" smtClean="0"/>
              <a:t>Grinds out old joints in masonry walls </a:t>
            </a:r>
          </a:p>
          <a:p>
            <a:pPr lvl="1"/>
            <a:r>
              <a:rPr lang="en-US" smtClean="0"/>
              <a:t>Has safety guard to prevent larger flying particles from contacting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Masonry Safety 28106-13</a:t>
            </a:r>
            <a:endParaRPr lang="en-US" dirty="0" smtClean="0"/>
          </a:p>
        </p:txBody>
      </p:sp>
      <p:pic>
        <p:nvPicPr>
          <p:cNvPr id="17413" name="Picture 11" descr="F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3" y="3173413"/>
            <a:ext cx="40925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69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4.2.0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Masonry Splitters</a:t>
            </a:r>
          </a:p>
          <a:p>
            <a:pPr lvl="1"/>
            <a:r>
              <a:rPr lang="en-US" dirty="0" smtClean="0"/>
              <a:t>Cut all types of masonry units</a:t>
            </a:r>
          </a:p>
          <a:p>
            <a:pPr lvl="1"/>
            <a:r>
              <a:rPr lang="en-US" dirty="0" smtClean="0"/>
              <a:t>Have no engines, but some</a:t>
            </a:r>
            <a:br>
              <a:rPr lang="en-US" dirty="0" smtClean="0"/>
            </a:br>
            <a:r>
              <a:rPr lang="en-US" dirty="0" smtClean="0"/>
              <a:t>use hydraulic power</a:t>
            </a:r>
          </a:p>
          <a:p>
            <a:pPr lvl="1"/>
            <a:r>
              <a:rPr lang="en-US" dirty="0" smtClean="0"/>
              <a:t>Have no blades</a:t>
            </a:r>
          </a:p>
          <a:p>
            <a:pPr lvl="1"/>
            <a:r>
              <a:rPr lang="en-US" dirty="0" smtClean="0"/>
              <a:t>Available in wide range of sizes</a:t>
            </a:r>
          </a:p>
          <a:p>
            <a:pPr lvl="1"/>
            <a:r>
              <a:rPr lang="en-US" dirty="0" smtClean="0"/>
              <a:t>Generate limited amount of dust</a:t>
            </a:r>
          </a:p>
          <a:p>
            <a:pPr lvl="1"/>
            <a:r>
              <a:rPr lang="en-US" dirty="0" smtClean="0"/>
              <a:t>Neat cuts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14810" y="6467475"/>
            <a:ext cx="4016378" cy="219075"/>
          </a:xfrm>
        </p:spPr>
        <p:txBody>
          <a:bodyPr/>
          <a:lstStyle/>
          <a:p>
            <a:pPr>
              <a:defRPr/>
            </a:pPr>
            <a:r>
              <a:rPr lang="en-US" smtClean="0"/>
              <a:t>Masonry Tools and Equipment  28102-13</a:t>
            </a:r>
            <a:endParaRPr lang="en-US" dirty="0"/>
          </a:p>
        </p:txBody>
      </p:sp>
      <p:pic>
        <p:nvPicPr>
          <p:cNvPr id="8" name="Picture 7" descr="MO3-S3-F3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56" y="1214422"/>
            <a:ext cx="1664882" cy="1933770"/>
          </a:xfrm>
          <a:prstGeom prst="rect">
            <a:avLst/>
          </a:prstGeom>
        </p:spPr>
      </p:pic>
      <p:pic>
        <p:nvPicPr>
          <p:cNvPr id="9" name="Picture 8" descr="MO3-S3-F3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867" y="3488086"/>
            <a:ext cx="894060" cy="272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4.4.0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Power Drills and Powder-Actuated Tools</a:t>
            </a:r>
          </a:p>
          <a:p>
            <a:pPr lvl="1"/>
            <a:r>
              <a:rPr lang="en-US" dirty="0" smtClean="0"/>
              <a:t>Power Drill</a:t>
            </a:r>
          </a:p>
          <a:p>
            <a:pPr lvl="2"/>
            <a:r>
              <a:rPr lang="en-US" dirty="0" smtClean="0"/>
              <a:t>Used to attach wall ties or other anchors</a:t>
            </a:r>
          </a:p>
          <a:p>
            <a:pPr lvl="1"/>
            <a:r>
              <a:rPr lang="en-US" dirty="0" smtClean="0"/>
              <a:t>Powder-Actuated Tool</a:t>
            </a:r>
          </a:p>
          <a:p>
            <a:pPr lvl="2"/>
            <a:r>
              <a:rPr lang="en-US" dirty="0" smtClean="0"/>
              <a:t>Uses an explosive charge to drive pins or studs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14810" y="6467475"/>
            <a:ext cx="401637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8" name="Picture 7" descr="MO3-S3-F4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3857628"/>
            <a:ext cx="3041910" cy="2386589"/>
          </a:xfrm>
          <a:prstGeom prst="rect">
            <a:avLst/>
          </a:prstGeom>
        </p:spPr>
      </p:pic>
      <p:pic>
        <p:nvPicPr>
          <p:cNvPr id="9" name="Picture 8" descr="MO3-S3-F4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57" y="3969414"/>
            <a:ext cx="3843262" cy="216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5.0.0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Power Equipment Safety Guidelines</a:t>
            </a:r>
          </a:p>
          <a:p>
            <a:pPr lvl="1"/>
            <a:r>
              <a:rPr lang="en-US" sz="2400" dirty="0" smtClean="0"/>
              <a:t>Follow general rules for power tool safety</a:t>
            </a:r>
          </a:p>
          <a:p>
            <a:pPr lvl="1"/>
            <a:r>
              <a:rPr lang="en-US" sz="2400" dirty="0" smtClean="0"/>
              <a:t>Keep gasoline, liquid propane gas, and diesel fuel away from any source of fire</a:t>
            </a:r>
          </a:p>
          <a:p>
            <a:pPr lvl="1"/>
            <a:r>
              <a:rPr lang="en-US" sz="2400" dirty="0" smtClean="0"/>
              <a:t>Never have the three elements needed for fire in the same place at the same time. </a:t>
            </a:r>
          </a:p>
          <a:p>
            <a:pPr lvl="1">
              <a:buNone/>
            </a:pPr>
            <a:r>
              <a:rPr lang="en-US" sz="2400" dirty="0" smtClean="0"/>
              <a:t>    What are the three elements?</a:t>
            </a:r>
          </a:p>
          <a:p>
            <a:pPr lvl="2">
              <a:buNone/>
            </a:pPr>
            <a:r>
              <a:rPr lang="en-US" sz="2000" dirty="0" smtClean="0"/>
              <a:t>1. Fuel</a:t>
            </a:r>
          </a:p>
          <a:p>
            <a:pPr lvl="2">
              <a:buNone/>
            </a:pPr>
            <a:r>
              <a:rPr lang="en-US" sz="2000" dirty="0" smtClean="0"/>
              <a:t>2. Heat</a:t>
            </a:r>
          </a:p>
          <a:p>
            <a:pPr lvl="2">
              <a:buNone/>
            </a:pPr>
            <a:r>
              <a:rPr lang="en-US" sz="2000" dirty="0" smtClean="0"/>
              <a:t>3. Oxygen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929058" y="5873750"/>
            <a:ext cx="365443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5.0.0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Power Equipment Safety </a:t>
            </a:r>
            <a:r>
              <a:rPr lang="en-US" sz="2800" dirty="0"/>
              <a:t>Guidelines (continued)</a:t>
            </a:r>
          </a:p>
          <a:p>
            <a:pPr lvl="1"/>
            <a:r>
              <a:rPr lang="en-US" sz="2000" dirty="0" smtClean="0"/>
              <a:t>Always work in well-ventilated areas.</a:t>
            </a:r>
          </a:p>
          <a:p>
            <a:pPr lvl="1">
              <a:buNone/>
            </a:pPr>
            <a:r>
              <a:rPr lang="en-US" sz="2000" dirty="0" smtClean="0"/>
              <a:t>    How do you create a “well-ventilated area”?</a:t>
            </a:r>
          </a:p>
          <a:p>
            <a:pPr lvl="1"/>
            <a:r>
              <a:rPr lang="en-US" sz="2000" dirty="0" smtClean="0"/>
              <a:t>Do not smoke or light matches or lighters when working with flammable materials.</a:t>
            </a:r>
          </a:p>
          <a:p>
            <a:pPr lvl="1"/>
            <a:r>
              <a:rPr lang="en-US" sz="2000" dirty="0" smtClean="0"/>
              <a:t>Store oily rags in metal containers. </a:t>
            </a:r>
          </a:p>
          <a:p>
            <a:pPr lvl="1">
              <a:buNone/>
            </a:pPr>
            <a:r>
              <a:rPr lang="en-US" sz="2000" dirty="0" smtClean="0"/>
              <a:t>    Where would oily rags come from?</a:t>
            </a:r>
          </a:p>
          <a:p>
            <a:pPr lvl="1"/>
            <a:r>
              <a:rPr lang="en-US" sz="2000" dirty="0" smtClean="0"/>
              <a:t>Store combustible materials only in approved containers. </a:t>
            </a:r>
          </a:p>
          <a:p>
            <a:pPr lvl="1">
              <a:buNone/>
            </a:pPr>
            <a:r>
              <a:rPr lang="en-US" sz="2000" dirty="0" smtClean="0"/>
              <a:t>    What type of combustibles are on a job site?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929058" y="5873750"/>
            <a:ext cx="365443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5.0.0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Power Equipment Safety Guidelines (continued)</a:t>
            </a:r>
          </a:p>
          <a:p>
            <a:pPr lvl="1"/>
            <a:r>
              <a:rPr lang="en-US" sz="2000" dirty="0"/>
              <a:t>Know the location and use of fire extinguishers. Ensure extinguishers are charged.</a:t>
            </a:r>
          </a:p>
          <a:p>
            <a:pPr lvl="1"/>
            <a:r>
              <a:rPr lang="en-US" sz="2000" dirty="0" smtClean="0"/>
              <a:t>Keep open fuel containers away from sources of sparks, fire, and extreme heat.</a:t>
            </a:r>
          </a:p>
          <a:p>
            <a:pPr lvl="1"/>
            <a:r>
              <a:rPr lang="en-US" sz="2000" dirty="0" smtClean="0"/>
              <a:t>Do not fill a fuel container while it is resting on a truck bed liner or other ungrounded surface.</a:t>
            </a:r>
          </a:p>
          <a:p>
            <a:pPr lvl="1">
              <a:buNone/>
            </a:pPr>
            <a:r>
              <a:rPr lang="en-US" sz="2000" dirty="0" smtClean="0"/>
              <a:t>    Why not?</a:t>
            </a:r>
          </a:p>
          <a:p>
            <a:pPr lvl="1"/>
            <a:r>
              <a:rPr lang="en-US" sz="2000" dirty="0" smtClean="0"/>
              <a:t>Always use approved containers for flammable liquids. </a:t>
            </a:r>
          </a:p>
          <a:p>
            <a:pPr lvl="1">
              <a:buNone/>
            </a:pPr>
            <a:r>
              <a:rPr lang="en-US" sz="2000" dirty="0" smtClean="0"/>
              <a:t>    List some flammable liquids found on a job site.</a:t>
            </a:r>
          </a:p>
          <a:p>
            <a:pPr lvl="1">
              <a:buNone/>
            </a:pPr>
            <a:endParaRPr lang="en-US" sz="2400" dirty="0" smtClean="0"/>
          </a:p>
          <a:p>
            <a:pPr lvl="2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929058" y="5873750"/>
            <a:ext cx="365443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5.2.0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Masonry Pump</a:t>
            </a:r>
          </a:p>
          <a:p>
            <a:pPr lvl="1"/>
            <a:r>
              <a:rPr lang="en-US" dirty="0" smtClean="0"/>
              <a:t>Used to deliver mortar or grout to high elevations </a:t>
            </a:r>
          </a:p>
          <a:p>
            <a:pPr lvl="2"/>
            <a:r>
              <a:rPr lang="en-US" dirty="0" smtClean="0"/>
              <a:t>Grout is used to fill cores in block walls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43438" y="6467475"/>
            <a:ext cx="358775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8" name="Picture 7" descr="MO3-S3-F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90" y="3286124"/>
            <a:ext cx="6083820" cy="2889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3-S3-F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1" y="2591124"/>
            <a:ext cx="8182674" cy="32861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5.2.0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624192" cy="5232400"/>
          </a:xfrm>
        </p:spPr>
        <p:txBody>
          <a:bodyPr/>
          <a:lstStyle/>
          <a:p>
            <a:r>
              <a:rPr lang="en-US" dirty="0" smtClean="0"/>
              <a:t>Handheld Vibrator</a:t>
            </a:r>
          </a:p>
          <a:p>
            <a:pPr lvl="1"/>
            <a:r>
              <a:rPr lang="en-US" dirty="0"/>
              <a:t>Used to eliminate air holes and consolidate grout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43438" y="6467475"/>
            <a:ext cx="358775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 and P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in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8994</TotalTime>
  <Words>631</Words>
  <Application>Microsoft Macintosh PowerPoint</Application>
  <PresentationFormat>On-screen Show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Obj and PT master</vt:lpstr>
      <vt:lpstr>PPT Template</vt:lpstr>
      <vt:lpstr>Main Content</vt:lpstr>
      <vt:lpstr>Main Content master</vt:lpstr>
      <vt:lpstr>PowerPoint Presentation</vt:lpstr>
      <vt:lpstr>Section 4.4.0</vt:lpstr>
      <vt:lpstr>Section 4.2.0</vt:lpstr>
      <vt:lpstr>Section 4.4.0</vt:lpstr>
      <vt:lpstr>Section 5.0.0</vt:lpstr>
      <vt:lpstr>Section 5.0.0</vt:lpstr>
      <vt:lpstr>Section 5.0.0</vt:lpstr>
      <vt:lpstr>Section 5.2.0</vt:lpstr>
      <vt:lpstr>Section 5.2.0</vt:lpstr>
      <vt:lpstr>Section 5.2.0</vt:lpstr>
      <vt:lpstr>Section 5.3.1</vt:lpstr>
    </vt:vector>
  </TitlesOfParts>
  <Company>NCCER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Davis</dc:creator>
  <cp:lastModifiedBy>Tim O'Toole</cp:lastModifiedBy>
  <cp:revision>1130</cp:revision>
  <dcterms:created xsi:type="dcterms:W3CDTF">2012-05-30T14:06:57Z</dcterms:created>
  <dcterms:modified xsi:type="dcterms:W3CDTF">2016-09-13T20:51:47Z</dcterms:modified>
</cp:coreProperties>
</file>