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718" r:id="rId2"/>
    <p:sldMasterId id="2147483671" r:id="rId3"/>
    <p:sldMasterId id="2147483663" r:id="rId4"/>
  </p:sldMasterIdLst>
  <p:notesMasterIdLst>
    <p:notesMasterId r:id="rId23"/>
  </p:notesMasterIdLst>
  <p:handoutMasterIdLst>
    <p:handoutMasterId r:id="rId24"/>
  </p:handoutMasterIdLst>
  <p:sldIdLst>
    <p:sldId id="534" r:id="rId5"/>
    <p:sldId id="538" r:id="rId6"/>
    <p:sldId id="539" r:id="rId7"/>
    <p:sldId id="540" r:id="rId8"/>
    <p:sldId id="541" r:id="rId9"/>
    <p:sldId id="543" r:id="rId10"/>
    <p:sldId id="542" r:id="rId11"/>
    <p:sldId id="544" r:id="rId12"/>
    <p:sldId id="545" r:id="rId13"/>
    <p:sldId id="546" r:id="rId14"/>
    <p:sldId id="555" r:id="rId15"/>
    <p:sldId id="556" r:id="rId16"/>
    <p:sldId id="547" r:id="rId17"/>
    <p:sldId id="548" r:id="rId18"/>
    <p:sldId id="549" r:id="rId19"/>
    <p:sldId id="550" r:id="rId20"/>
    <p:sldId id="551" r:id="rId21"/>
    <p:sldId id="552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09">
          <p15:clr>
            <a:srgbClr val="A4A3A4"/>
          </p15:clr>
        </p15:guide>
        <p15:guide id="2" orient="horz" pos="981">
          <p15:clr>
            <a:srgbClr val="A4A3A4"/>
          </p15:clr>
        </p15:guide>
        <p15:guide id="3" orient="horz" pos="3838">
          <p15:clr>
            <a:srgbClr val="A4A3A4"/>
          </p15:clr>
        </p15:guide>
        <p15:guide id="4" pos="4105">
          <p15:clr>
            <a:srgbClr val="A4A3A4"/>
          </p15:clr>
        </p15:guide>
        <p15:guide id="5" pos="3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malakannan Thirunavukarasu" initials="" lastIdx="1" clrIdx="0"/>
  <p:cmAuthor id="1" name="Michael Kopf" initials="MK" lastIdx="8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838"/>
    <a:srgbClr val="686868"/>
    <a:srgbClr val="383734"/>
    <a:srgbClr val="7F7D76"/>
    <a:srgbClr val="00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22" autoAdjust="0"/>
    <p:restoredTop sz="90476" autoAdjust="0"/>
  </p:normalViewPr>
  <p:slideViewPr>
    <p:cSldViewPr snapToObjects="1" showGuides="1">
      <p:cViewPr varScale="1">
        <p:scale>
          <a:sx n="127" d="100"/>
          <a:sy n="127" d="100"/>
        </p:scale>
        <p:origin x="-736" y="-112"/>
      </p:cViewPr>
      <p:guideLst>
        <p:guide orient="horz" pos="709"/>
        <p:guide orient="horz" pos="981"/>
        <p:guide orient="horz" pos="3838"/>
        <p:guide pos="4105"/>
        <p:guide pos="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>
        <p:scale>
          <a:sx n="100" d="100"/>
          <a:sy n="100" d="100"/>
        </p:scale>
        <p:origin x="-250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2DA93BD-74E9-4DD1-987C-C24FDEC99560}" type="datetimeFigureOut">
              <a:rPr lang="en-US"/>
              <a:pPr>
                <a:defRPr/>
              </a:pPr>
              <a:t>9/13/16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CD6F2A4-4547-4B62-B13F-05F7590484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4137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868F462-140A-47F2-9AA9-A69838002D79}" type="datetimeFigureOut">
              <a:rPr lang="en-US"/>
              <a:pPr>
                <a:defRPr/>
              </a:pPr>
              <a:t>9/13/16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40D8567-7143-4550-B1A6-B62F950F70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782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8FAE2E5-6CF2-4534-9D09-6015748EBC08}" type="slidenum">
              <a:rPr lang="en-US" smtClean="0">
                <a:latin typeface="Calibri" pitchFamily="34" charset="0"/>
              </a:rPr>
              <a:pPr eaLnBrk="1" hangingPunct="1"/>
              <a:t>2</a:t>
            </a:fld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633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that 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raided line is preferred because it does not sag as much as twisted line when it is pulled tight and also lasts longer.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156211-352F-4B6A-816A-B156460B69C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803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Explain that 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ine pins leave holes, and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string has to be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remeasured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retightened for each course.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156211-352F-4B6A-816A-B156460B69C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13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Discuss why blocks made of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wood grips corners better that those made of plastic or metal.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156211-352F-4B6A-816A-B156460B69C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319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out that 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nlike pins, stretchers as well as blocks must have a corner to be held snugly against.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156211-352F-4B6A-816A-B156460B69C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65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that 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 mortar dries on a tool, it will harden and make the tool unusable.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156211-352F-4B6A-816A-B156460B69C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765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trainees identify uses of each type of trowel.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out that 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ome of these trowels have specialized uses and are not used often, while others are particular to certain parts of the country.</a:t>
            </a:r>
          </a:p>
          <a:p>
            <a:endParaRPr lang="en-US" dirty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97D78E6-51F7-4AFE-BDC7-27A3C5700629}" type="slidenum">
              <a:rPr lang="en-US" smtClean="0">
                <a:latin typeface="Calibri" pitchFamily="34" charset="0"/>
              </a:rPr>
              <a:pPr eaLnBrk="1" hangingPunct="1"/>
              <a:t>5</a:t>
            </a:fld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631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Note: Explain that longer jointers with wooden handles, called sled runners, are used for the horizontal joints.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156211-352F-4B6A-816A-B156460B69C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182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Longer jointers with wooden handles are used for the horizontal joints.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156211-352F-4B6A-816A-B156460B69C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981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that bricks can also be carried by a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brick carrier,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steel rod that fits into the holes in the brick and is held upright.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156211-352F-4B6A-816A-B156460B69C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69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Have trainees note that a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grout bag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metal or plastic tip, and that the bag is squeezed to apply the grout.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156211-352F-4B6A-816A-B156460B69C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133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 Explain that a brick spacing rule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useful for spacing mortar joints around door tops, window tops, and other uneven spaces.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156211-352F-4B6A-816A-B156460B69C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70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out that some 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evels have a double set of bubble vials. Discuss proper care of levels.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156211-352F-4B6A-816A-B156460B69C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730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500" y="1070003"/>
            <a:ext cx="7628500" cy="681976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34975" y="1928813"/>
            <a:ext cx="8220075" cy="3997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Title #####-##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596" y="917144"/>
            <a:ext cx="7793125" cy="49538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5632" y="1598612"/>
            <a:ext cx="8125386" cy="42217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Title #####-##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596" y="917144"/>
            <a:ext cx="7793125" cy="49538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5632" y="1598612"/>
            <a:ext cx="8125386" cy="42217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Title #####-##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56" y="446812"/>
            <a:ext cx="8229600" cy="505605"/>
          </a:xfrm>
          <a:prstGeom prst="rect">
            <a:avLst/>
          </a:prstGeom>
        </p:spPr>
        <p:txBody>
          <a:bodyPr vert="horz"/>
          <a:lstStyle>
            <a:lvl1pPr>
              <a:defRPr b="1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68288" y="1093788"/>
            <a:ext cx="8386762" cy="52324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Title #####-##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56" y="446812"/>
            <a:ext cx="8229600" cy="505605"/>
          </a:xfrm>
          <a:prstGeom prst="rect">
            <a:avLst/>
          </a:prstGeom>
        </p:spPr>
        <p:txBody>
          <a:bodyPr vert="horz"/>
          <a:lstStyle>
            <a:lvl1pPr>
              <a:defRPr b="1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68288" y="1093788"/>
            <a:ext cx="8386762" cy="52324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Module Title #####-##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56" y="446812"/>
            <a:ext cx="8229600" cy="505605"/>
          </a:xfrm>
          <a:prstGeom prst="rect">
            <a:avLst/>
          </a:prstGeom>
        </p:spPr>
        <p:txBody>
          <a:bodyPr vert="horz"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68288" y="1093788"/>
            <a:ext cx="8386762" cy="52324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Title #####-##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56" y="446812"/>
            <a:ext cx="8229600" cy="505605"/>
          </a:xfrm>
          <a:prstGeom prst="rect">
            <a:avLst/>
          </a:prstGeom>
        </p:spPr>
        <p:txBody>
          <a:bodyPr vert="horz"/>
          <a:lstStyle>
            <a:lvl1pPr>
              <a:defRPr b="1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68288" y="1093788"/>
            <a:ext cx="8386762" cy="52324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Title #####-##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Title #####-##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596" y="917144"/>
            <a:ext cx="7793125" cy="49538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5632" y="1598612"/>
            <a:ext cx="8125386" cy="42217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Title #####-##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596" y="917144"/>
            <a:ext cx="7793125" cy="49538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5632" y="1598612"/>
            <a:ext cx="8125386" cy="42217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Title #####-##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7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theme" Target="../theme/theme4.xml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584825" y="5967413"/>
            <a:ext cx="27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Module Title #####-##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57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1400" kern="1200">
          <a:solidFill>
            <a:srgbClr val="7F7F7F"/>
          </a:solidFill>
          <a:latin typeface="+mj-lt"/>
          <a:ea typeface="+mj-ea"/>
          <a:cs typeface="+mj-cs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1400">
          <a:solidFill>
            <a:srgbClr val="7F7F7F"/>
          </a:solidFill>
          <a:latin typeface="Arial" charset="0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1400">
          <a:solidFill>
            <a:srgbClr val="7F7F7F"/>
          </a:solidFill>
          <a:latin typeface="Arial" charset="0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1400">
          <a:solidFill>
            <a:srgbClr val="7F7F7F"/>
          </a:solidFill>
          <a:latin typeface="Arial" charset="0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1400">
          <a:solidFill>
            <a:srgbClr val="7F7F7F"/>
          </a:solidFill>
          <a:latin typeface="Arial" charset="0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1400">
          <a:solidFill>
            <a:srgbClr val="7F7F7F"/>
          </a:solidFill>
          <a:latin typeface="Arial" charset="0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1400">
          <a:solidFill>
            <a:srgbClr val="7F7F7F"/>
          </a:solidFill>
          <a:latin typeface="Arial" charset="0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1400">
          <a:solidFill>
            <a:srgbClr val="7F7F7F"/>
          </a:solidFill>
          <a:latin typeface="Arial" charset="0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1400">
          <a:solidFill>
            <a:srgbClr val="7F7F7F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F2F2F2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F2F2F2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F2F2F2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2F2F2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2F2F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7097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029" y="-24"/>
            <a:ext cx="913994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flipH="1">
            <a:off x="0" y="6129338"/>
            <a:ext cx="9144000" cy="317500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1000"/>
                </a:schemeClr>
              </a:gs>
              <a:gs pos="93000">
                <a:srgbClr val="000000">
                  <a:alpha val="71000"/>
                </a:srgb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47688"/>
            <a:ext cx="9144000" cy="700087"/>
          </a:xfrm>
          <a:prstGeom prst="rect">
            <a:avLst/>
          </a:prstGeom>
          <a:gradFill flip="none" rotWithShape="1">
            <a:gsLst>
              <a:gs pos="51000">
                <a:schemeClr val="tx1"/>
              </a:gs>
              <a:gs pos="100000">
                <a:srgbClr val="FFFFFF">
                  <a:alpha val="71000"/>
                </a:srgb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" y="547199"/>
            <a:ext cx="8229600" cy="70129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 spc="0" baseline="0">
                <a:solidFill>
                  <a:schemeClr val="bg1">
                    <a:lumMod val="95000"/>
                  </a:schemeClr>
                </a:solidFill>
                <a:effectLst/>
                <a:latin typeface="Verdan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ffectLst>
                  <a:glow rad="114300">
                    <a:srgbClr val="FFFF00">
                      <a:alpha val="14000"/>
                    </a:srgbClr>
                  </a:glow>
                </a:effectLst>
              </a:rPr>
              <a:t>Plumbing Level Two</a:t>
            </a:r>
            <a:endParaRPr lang="en-US" sz="3200" dirty="0">
              <a:effectLst>
                <a:glow rad="114300">
                  <a:srgbClr val="FFFF00">
                    <a:alpha val="14000"/>
                  </a:srgbClr>
                </a:glow>
              </a:effectLst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768475" y="6102350"/>
            <a:ext cx="5991225" cy="3175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/>
              <a:buNone/>
              <a:defRPr/>
            </a:pPr>
            <a:r>
              <a:rPr lang="en-US" sz="1800" dirty="0" smtClean="0"/>
              <a:t>Masonry Tools and Equipment  28102-13</a:t>
            </a:r>
            <a:endParaRPr lang="en-US" sz="1800" dirty="0"/>
          </a:p>
        </p:txBody>
      </p:sp>
      <p:pic>
        <p:nvPicPr>
          <p:cNvPr id="2" name="Picture 1" descr="NCCER_Logo_digita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700" y="5357813"/>
            <a:ext cx="1238250" cy="1231900"/>
          </a:xfrm>
          <a:prstGeom prst="rect">
            <a:avLst/>
          </a:prstGeom>
          <a:ln>
            <a:noFill/>
          </a:ln>
          <a:effectLst>
            <a:outerShdw blurRad="247650" dist="139700" dir="2700000" sx="92000" sy="92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2863" y="619125"/>
            <a:ext cx="4191000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397" y="581403"/>
            <a:ext cx="8229600" cy="70129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 spc="0" baseline="0">
                <a:solidFill>
                  <a:schemeClr val="bg1">
                    <a:lumMod val="95000"/>
                  </a:schemeClr>
                </a:solidFill>
                <a:effectLst/>
                <a:latin typeface="Verdana"/>
                <a:ea typeface="+mj-ea"/>
                <a:cs typeface="+mj-cs"/>
              </a:defRPr>
            </a:lvl1pPr>
          </a:lstStyle>
          <a:p>
            <a:pPr algn="l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3200" b="0" i="0" kern="1200" spc="0" baseline="0" dirty="0" smtClean="0">
                <a:solidFill>
                  <a:schemeClr val="bg1">
                    <a:lumMod val="95000"/>
                  </a:schemeClr>
                </a:solidFill>
                <a:effectLst>
                  <a:glow rad="114300">
                    <a:srgbClr val="FFFF00">
                      <a:alpha val="14000"/>
                    </a:srgbClr>
                  </a:glow>
                </a:effectLst>
                <a:latin typeface="Verdana"/>
                <a:ea typeface="+mj-ea"/>
                <a:cs typeface="+mj-cs"/>
              </a:rPr>
              <a:t>Masonry Level One</a:t>
            </a:r>
            <a:endParaRPr lang="en-US" sz="3200" b="0" i="0" kern="1200" spc="0" baseline="0" dirty="0">
              <a:solidFill>
                <a:schemeClr val="bg1">
                  <a:lumMod val="95000"/>
                </a:schemeClr>
              </a:solidFill>
              <a:effectLst>
                <a:glow rad="114300">
                  <a:srgbClr val="FFFF00">
                    <a:alpha val="14000"/>
                  </a:srgbClr>
                </a:glow>
              </a:effectLst>
              <a:latin typeface="Verdana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58" r:id="rId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F2F2F2"/>
          </a:solidFill>
          <a:latin typeface="Verdana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2F2F2"/>
          </a:solidFill>
          <a:latin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2F2F2"/>
          </a:solidFill>
          <a:latin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2F2F2"/>
          </a:solidFill>
          <a:latin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2F2F2"/>
          </a:solidFill>
          <a:latin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F2F2F2"/>
          </a:solidFill>
          <a:latin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F2F2F2"/>
          </a:solidFill>
          <a:latin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F2F2F2"/>
          </a:solidFill>
          <a:latin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F2F2F2"/>
          </a:solidFill>
          <a:latin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5588" y="6467475"/>
            <a:ext cx="289560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Module Title #####-##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59" r:id="rId1"/>
    <p:sldLayoutId id="2147485362" r:id="rId2"/>
    <p:sldLayoutId id="2147485363" r:id="rId3"/>
    <p:sldLayoutId id="2147485364" r:id="rId4"/>
    <p:sldLayoutId id="2147485360" r:id="rId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687888" y="5873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Module Title #####-##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61" r:id="rId1"/>
    <p:sldLayoutId id="2147485365" r:id="rId2"/>
    <p:sldLayoutId id="2147485366" r:id="rId3"/>
    <p:sldLayoutId id="2147485367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1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2.1.0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800" dirty="0" smtClean="0"/>
              <a:t>Standard and oversize brick </a:t>
            </a:r>
            <a:br>
              <a:rPr lang="en-US" sz="2800" dirty="0" smtClean="0"/>
            </a:br>
            <a:r>
              <a:rPr lang="en-US" sz="2800" dirty="0" smtClean="0"/>
              <a:t>spacing rule</a:t>
            </a:r>
          </a:p>
          <a:p>
            <a:pPr lvl="1"/>
            <a:r>
              <a:rPr lang="en-US" sz="2400" dirty="0"/>
              <a:t>Used to lay out and space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standard </a:t>
            </a:r>
            <a:r>
              <a:rPr lang="en-US" sz="2400" dirty="0"/>
              <a:t>brick courses  </a:t>
            </a:r>
          </a:p>
          <a:p>
            <a:pPr lvl="1"/>
            <a:r>
              <a:rPr lang="en-US" sz="2400" dirty="0" smtClean="0"/>
              <a:t>Shows course spacing for </a:t>
            </a:r>
            <a:br>
              <a:rPr lang="en-US" sz="2400" dirty="0" smtClean="0"/>
            </a:br>
            <a:r>
              <a:rPr lang="en-US" sz="2400" dirty="0" smtClean="0"/>
              <a:t>each joint size </a:t>
            </a:r>
          </a:p>
          <a:p>
            <a:r>
              <a:rPr lang="en-US" sz="2800" dirty="0" smtClean="0"/>
              <a:t>Modular spacing rule </a:t>
            </a:r>
          </a:p>
          <a:p>
            <a:pPr lvl="1"/>
            <a:r>
              <a:rPr lang="en-US" sz="2400" dirty="0" smtClean="0"/>
              <a:t>Based on a module of 4"</a:t>
            </a:r>
          </a:p>
          <a:p>
            <a:pPr lvl="1"/>
            <a:r>
              <a:rPr lang="en-US" sz="2400" dirty="0" smtClean="0"/>
              <a:t>Can be used for block </a:t>
            </a:r>
            <a:br>
              <a:rPr lang="en-US" sz="2400" dirty="0" smtClean="0"/>
            </a:br>
            <a:r>
              <a:rPr lang="en-US" sz="2400" dirty="0" smtClean="0"/>
              <a:t>and brick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572000" y="6467475"/>
            <a:ext cx="3659188" cy="219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Masonry Tools and Equipment  28102-13</a:t>
            </a:r>
            <a:endParaRPr lang="en-US" dirty="0"/>
          </a:p>
        </p:txBody>
      </p:sp>
      <p:pic>
        <p:nvPicPr>
          <p:cNvPr id="6" name="Picture 5" descr="MO3-S1-F7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1122" y="1151956"/>
            <a:ext cx="471518" cy="4879962"/>
          </a:xfrm>
          <a:prstGeom prst="rect">
            <a:avLst/>
          </a:prstGeom>
        </p:spPr>
      </p:pic>
      <p:pic>
        <p:nvPicPr>
          <p:cNvPr id="7" name="Picture 6" descr="MO3-S1-F7-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659" y="1151700"/>
            <a:ext cx="471518" cy="4877426"/>
          </a:xfrm>
          <a:prstGeom prst="rect">
            <a:avLst/>
          </a:prstGeom>
        </p:spPr>
      </p:pic>
      <p:pic>
        <p:nvPicPr>
          <p:cNvPr id="8" name="Picture 7" descr="MO3-S1-F7-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5885" y="1142984"/>
            <a:ext cx="466448" cy="48875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62058" y="6056249"/>
            <a:ext cx="885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Standard Brick</a:t>
            </a:r>
          </a:p>
          <a:p>
            <a:r>
              <a:rPr lang="en-US" sz="800" dirty="0" smtClean="0"/>
              <a:t> Spacing Rule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1449" y="6064677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Oversize Brick</a:t>
            </a:r>
          </a:p>
          <a:p>
            <a:r>
              <a:rPr lang="en-US" sz="800" dirty="0" smtClean="0"/>
              <a:t> Spacing Rule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39715" y="6068494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Modular Brick</a:t>
            </a:r>
          </a:p>
          <a:p>
            <a:r>
              <a:rPr lang="en-US" sz="800" dirty="0" smtClean="0"/>
              <a:t>Spacing Rule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6"/>
          <p:cNvSpPr>
            <a:spLocks noGrp="1"/>
          </p:cNvSpPr>
          <p:nvPr>
            <p:ph type="title"/>
          </p:nvPr>
        </p:nvSpPr>
        <p:spPr bwMode="auto">
          <a:xfrm>
            <a:off x="458788" y="917575"/>
            <a:ext cx="7793037" cy="4953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Section 4.0.0</a:t>
            </a:r>
          </a:p>
        </p:txBody>
      </p:sp>
      <p:sp>
        <p:nvSpPr>
          <p:cNvPr id="13315" name="Content Placeholder 5"/>
          <p:cNvSpPr>
            <a:spLocks noGrp="1"/>
          </p:cNvSpPr>
          <p:nvPr>
            <p:ph type="body" sz="quarter" idx="11"/>
          </p:nvPr>
        </p:nvSpPr>
        <p:spPr bwMode="auto">
          <a:xfrm>
            <a:off x="506413" y="1598613"/>
            <a:ext cx="8124825" cy="4221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Avoid Misuse of Tools</a:t>
            </a:r>
          </a:p>
          <a:p>
            <a:pPr lvl="1"/>
            <a:r>
              <a:rPr lang="en-US" dirty="0" smtClean="0"/>
              <a:t>Do </a:t>
            </a:r>
            <a:r>
              <a:rPr lang="en-US" i="1" dirty="0" smtClean="0"/>
              <a:t>not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Use trowels as hammers.</a:t>
            </a:r>
          </a:p>
          <a:p>
            <a:pPr lvl="2"/>
            <a:r>
              <a:rPr lang="en-US" dirty="0" smtClean="0"/>
              <a:t>Hit a level.</a:t>
            </a:r>
          </a:p>
          <a:p>
            <a:pPr lvl="2"/>
            <a:r>
              <a:rPr lang="en-US" dirty="0" smtClean="0"/>
              <a:t>Use hammers as chisels.</a:t>
            </a:r>
          </a:p>
          <a:p>
            <a:pPr lvl="2"/>
            <a:r>
              <a:rPr lang="en-US" dirty="0" smtClean="0"/>
              <a:t>Use levels or trowels as pry bars.</a:t>
            </a:r>
          </a:p>
          <a:p>
            <a:pPr lvl="2"/>
            <a:r>
              <a:rPr lang="en-US" dirty="0" smtClean="0"/>
              <a:t>Use broken or defective tools.</a:t>
            </a:r>
          </a:p>
          <a:p>
            <a:pPr lvl="2"/>
            <a:r>
              <a:rPr lang="en-US" dirty="0" smtClean="0"/>
              <a:t>Cut reinforcement with hammers, chisels, or trowels.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Masonry Safety 28106-13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5586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458788" y="917575"/>
            <a:ext cx="7793037" cy="4953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Section 4.1.0</a:t>
            </a:r>
          </a:p>
        </p:txBody>
      </p:sp>
      <p:sp>
        <p:nvSpPr>
          <p:cNvPr id="14339" name="Text Placeholder 4"/>
          <p:cNvSpPr>
            <a:spLocks noGrp="1"/>
          </p:cNvSpPr>
          <p:nvPr>
            <p:ph type="body" sz="quarter" idx="11"/>
          </p:nvPr>
        </p:nvSpPr>
        <p:spPr bwMode="auto">
          <a:xfrm>
            <a:off x="506413" y="1598613"/>
            <a:ext cx="8124825" cy="4221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Caring for Hand Tools</a:t>
            </a:r>
          </a:p>
          <a:p>
            <a:pPr lvl="1"/>
            <a:r>
              <a:rPr lang="en-US" smtClean="0"/>
              <a:t>Always keep:</a:t>
            </a:r>
          </a:p>
          <a:p>
            <a:pPr lvl="2"/>
            <a:r>
              <a:rPr lang="en-US" smtClean="0"/>
              <a:t>Mason’s hammers sharp and square.</a:t>
            </a:r>
          </a:p>
          <a:p>
            <a:pPr lvl="2"/>
            <a:r>
              <a:rPr lang="en-US" smtClean="0"/>
              <a:t>Folding rules oiled.</a:t>
            </a:r>
          </a:p>
          <a:p>
            <a:pPr lvl="2"/>
            <a:r>
              <a:rPr lang="en-US" smtClean="0"/>
              <a:t>Chisel blades sharp.</a:t>
            </a:r>
          </a:p>
          <a:p>
            <a:pPr lvl="2"/>
            <a:r>
              <a:rPr lang="en-US" smtClean="0"/>
              <a:t>Chisel heads and blades free of burrs.</a:t>
            </a:r>
          </a:p>
          <a:p>
            <a:pPr lvl="2"/>
            <a:r>
              <a:rPr lang="en-US" smtClean="0"/>
              <a:t>All tool handles tight.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Masonry Safety 28106-13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9587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2.2.0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Levels </a:t>
            </a:r>
          </a:p>
          <a:p>
            <a:pPr lvl="1"/>
            <a:r>
              <a:rPr lang="en-US" dirty="0" smtClean="0"/>
              <a:t>Can be used to plumb and level:  </a:t>
            </a:r>
          </a:p>
          <a:p>
            <a:pPr lvl="2"/>
            <a:r>
              <a:rPr lang="en-US" dirty="0" smtClean="0"/>
              <a:t>Plumb line is vertical to Earth surface </a:t>
            </a:r>
          </a:p>
          <a:p>
            <a:pPr lvl="2"/>
            <a:r>
              <a:rPr lang="en-US" dirty="0" smtClean="0"/>
              <a:t>Level line is horizontal to Earth surface</a:t>
            </a:r>
          </a:p>
          <a:p>
            <a:pPr lvl="1"/>
            <a:r>
              <a:rPr lang="en-US" dirty="0" smtClean="0"/>
              <a:t>Has an air bubble in a sealed vial filled with oil or alcohol </a:t>
            </a:r>
          </a:p>
          <a:p>
            <a:pPr lvl="1"/>
            <a:r>
              <a:rPr lang="en-US" dirty="0" smtClean="0"/>
              <a:t>When the bubble is centered between vial’s markers, object being checked is plumb or level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071934" y="5873750"/>
            <a:ext cx="3511554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Masonry Tools and Equipment  28102-13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2.4.0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 smtClean="0"/>
              <a:t>Mason’s Line</a:t>
            </a:r>
          </a:p>
          <a:p>
            <a:pPr lvl="1"/>
            <a:r>
              <a:rPr lang="en-US" sz="2400" dirty="0" smtClean="0"/>
              <a:t>Guide for laying out masonry courses</a:t>
            </a:r>
          </a:p>
          <a:p>
            <a:pPr lvl="1"/>
            <a:r>
              <a:rPr lang="en-US" sz="2400" dirty="0" smtClean="0"/>
              <a:t>Made of twisted or braided (preferred) nylon cord</a:t>
            </a:r>
          </a:p>
          <a:p>
            <a:pPr lvl="1"/>
            <a:r>
              <a:rPr lang="en-US" sz="2400" dirty="0" smtClean="0"/>
              <a:t>Stretched tight between two fixed points, usually on wall corners</a:t>
            </a:r>
          </a:p>
          <a:p>
            <a:r>
              <a:rPr lang="en-US" sz="2800" dirty="0" smtClean="0"/>
              <a:t>Methods of fastening lines in place:</a:t>
            </a:r>
            <a:endParaRPr lang="en-US" dirty="0" smtClean="0"/>
          </a:p>
          <a:p>
            <a:pPr lvl="1"/>
            <a:r>
              <a:rPr lang="en-US" sz="2400" dirty="0" smtClean="0"/>
              <a:t>Pins</a:t>
            </a:r>
          </a:p>
          <a:p>
            <a:pPr lvl="1"/>
            <a:r>
              <a:rPr lang="en-US" sz="2400" dirty="0" smtClean="0"/>
              <a:t>Blocks</a:t>
            </a:r>
          </a:p>
          <a:p>
            <a:pPr lvl="1"/>
            <a:r>
              <a:rPr lang="en-US" sz="2400" dirty="0" smtClean="0"/>
              <a:t>Stretchers </a:t>
            </a:r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071934" y="5873750"/>
            <a:ext cx="3511554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Masonry Tools and Equipment  28102-13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2.4.0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Line Pins</a:t>
            </a:r>
          </a:p>
          <a:p>
            <a:pPr lvl="1"/>
            <a:r>
              <a:rPr lang="en-US" dirty="0" smtClean="0"/>
              <a:t>Driven into a wall or structure</a:t>
            </a:r>
          </a:p>
          <a:p>
            <a:pPr lvl="1"/>
            <a:r>
              <a:rPr lang="en-US" dirty="0" smtClean="0"/>
              <a:t>Mason’s line is stretched tightly between them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572000" y="6467475"/>
            <a:ext cx="3659188" cy="219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Masonry Tools and Equipment  28102-13</a:t>
            </a:r>
            <a:endParaRPr lang="en-US" dirty="0"/>
          </a:p>
        </p:txBody>
      </p:sp>
      <p:pic>
        <p:nvPicPr>
          <p:cNvPr id="8" name="Picture 7" descr="MO3-S1-F8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266" y="3009136"/>
            <a:ext cx="4699468" cy="314553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2.4.0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Corner Blocks</a:t>
            </a:r>
          </a:p>
          <a:p>
            <a:pPr lvl="1"/>
            <a:r>
              <a:rPr lang="en-US" sz="2400" dirty="0" smtClean="0"/>
              <a:t>Made of wood, plastic, or metal</a:t>
            </a:r>
          </a:p>
          <a:p>
            <a:pPr lvl="1"/>
            <a:r>
              <a:rPr lang="en-US" sz="2400" dirty="0" smtClean="0"/>
              <a:t>Knotted line passes through slit in back of block</a:t>
            </a:r>
          </a:p>
          <a:p>
            <a:pPr lvl="1"/>
            <a:r>
              <a:rPr lang="en-US" sz="2400" dirty="0" smtClean="0"/>
              <a:t>Line tension between two blocks holds them in place</a:t>
            </a:r>
          </a:p>
          <a:p>
            <a:pPr lvl="1"/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572000" y="6467475"/>
            <a:ext cx="3659188" cy="219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Masonry Tools and Equipment  28102-13</a:t>
            </a:r>
            <a:endParaRPr lang="en-US" dirty="0"/>
          </a:p>
        </p:txBody>
      </p:sp>
      <p:pic>
        <p:nvPicPr>
          <p:cNvPr id="9" name="Picture 8" descr="MO3-S1-F9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365" y="3191166"/>
            <a:ext cx="4413270" cy="2952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2.4.0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Line Stretchers</a:t>
            </a:r>
          </a:p>
          <a:p>
            <a:pPr lvl="1"/>
            <a:r>
              <a:rPr lang="en-US" sz="2400" dirty="0"/>
              <a:t>Available in standard and adjustable sizes</a:t>
            </a:r>
          </a:p>
          <a:p>
            <a:pPr lvl="1"/>
            <a:r>
              <a:rPr lang="en-US" sz="2400" dirty="0"/>
              <a:t>Line tension holds them in place</a:t>
            </a:r>
          </a:p>
          <a:p>
            <a:pPr lvl="1"/>
            <a:r>
              <a:rPr lang="en-US" sz="2400" dirty="0"/>
              <a:t>Fit more snugly to the lead than corner blocks</a:t>
            </a:r>
          </a:p>
          <a:p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572000" y="6467475"/>
            <a:ext cx="3659188" cy="219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Masonry Tools and Equipment  28102-13</a:t>
            </a:r>
            <a:endParaRPr lang="en-US" dirty="0"/>
          </a:p>
        </p:txBody>
      </p:sp>
      <p:pic>
        <p:nvPicPr>
          <p:cNvPr id="9" name="Picture 8" descr="MO3-S1-F10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3846015"/>
            <a:ext cx="3847700" cy="1598694"/>
          </a:xfrm>
          <a:prstGeom prst="rect">
            <a:avLst/>
          </a:prstGeom>
        </p:spPr>
      </p:pic>
      <p:pic>
        <p:nvPicPr>
          <p:cNvPr id="10" name="Picture 9" descr="MO3-S1-F10-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8401" y="3361394"/>
            <a:ext cx="3836574" cy="2567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2.4.0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Line Trigs</a:t>
            </a:r>
          </a:p>
          <a:p>
            <a:pPr lvl="1"/>
            <a:r>
              <a:rPr lang="en-US" dirty="0" smtClean="0"/>
              <a:t>Hold mason’s line in position and keep it from sagging</a:t>
            </a:r>
          </a:p>
          <a:p>
            <a:pPr lvl="1"/>
            <a:r>
              <a:rPr lang="en-US" dirty="0" smtClean="0"/>
              <a:t>Line slips into trig; trig rests on a masonry unit 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572000" y="6467475"/>
            <a:ext cx="3659188" cy="219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Masonry Tools and Equipment  28102-13</a:t>
            </a:r>
            <a:endParaRPr lang="en-US" dirty="0"/>
          </a:p>
        </p:txBody>
      </p:sp>
      <p:pic>
        <p:nvPicPr>
          <p:cNvPr id="9" name="Picture 8" descr="MO3-S1-F11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41" y="3300409"/>
            <a:ext cx="3429000" cy="2296298"/>
          </a:xfrm>
          <a:prstGeom prst="rect">
            <a:avLst/>
          </a:prstGeom>
        </p:spPr>
      </p:pic>
      <p:pic>
        <p:nvPicPr>
          <p:cNvPr id="10" name="Picture 9" descr="MO3-S1-F11-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2188" y="3300409"/>
            <a:ext cx="3429000" cy="2296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Kickoff Activity</a:t>
            </a:r>
          </a:p>
        </p:txBody>
      </p:sp>
      <p:sp>
        <p:nvSpPr>
          <p:cNvPr id="13316" name="Content Placeholder 1"/>
          <p:cNvSpPr>
            <a:spLocks noGrp="1"/>
          </p:cNvSpPr>
          <p:nvPr>
            <p:ph sz="quarter" idx="11"/>
          </p:nvPr>
        </p:nvSpPr>
        <p:spPr>
          <a:xfrm>
            <a:off x="268288" y="1125558"/>
            <a:ext cx="3660770" cy="5232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the parts of the trowel.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some tasks that masons perform with a trowel.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286248" y="6467475"/>
            <a:ext cx="3944940" cy="219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Masonry Tools and Equipment  28102-13</a:t>
            </a:r>
            <a:endParaRPr lang="en-US" dirty="0"/>
          </a:p>
        </p:txBody>
      </p:sp>
      <p:pic>
        <p:nvPicPr>
          <p:cNvPr id="6" name="Picture 5" descr="Mo3-s1-f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707" y="2208496"/>
            <a:ext cx="3763262" cy="31527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6248" y="3924864"/>
            <a:ext cx="933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Point</a:t>
            </a:r>
          </a:p>
          <a:p>
            <a:r>
              <a:rPr lang="en-US" dirty="0" smtClean="0"/>
              <a:t>or Toe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81043" y="2898370"/>
            <a:ext cx="80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Blade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32407" y="2725896"/>
            <a:ext cx="77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47130" y="245410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Ferrule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420990" y="191231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Handle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140574" y="382554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Shank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00892" y="4485851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1.0.0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Caring for Tools</a:t>
            </a:r>
          </a:p>
          <a:p>
            <a:pPr lvl="1"/>
            <a:r>
              <a:rPr lang="en-US" dirty="0" smtClean="0"/>
              <a:t>Repair or replace defective tools and equipment immediately </a:t>
            </a:r>
          </a:p>
          <a:p>
            <a:pPr lvl="1"/>
            <a:r>
              <a:rPr lang="en-US" dirty="0" smtClean="0"/>
              <a:t>Clean tools and equipment that contact mortar or grout with a wire brush immediately after use </a:t>
            </a:r>
          </a:p>
          <a:p>
            <a:pPr lvl="1"/>
            <a:r>
              <a:rPr lang="en-US" dirty="0" smtClean="0"/>
              <a:t>Soak tools to be used again shortly in a bucket of water</a:t>
            </a:r>
          </a:p>
          <a:p>
            <a:pPr lvl="1"/>
            <a:r>
              <a:rPr lang="en-US" dirty="0" smtClean="0"/>
              <a:t>Keep wood handles out of water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00430" y="5873750"/>
            <a:ext cx="4083058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Masonry Tools and Equipment  28102-13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1.0.0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Caring for Tools (continued)</a:t>
            </a:r>
          </a:p>
          <a:p>
            <a:pPr lvl="1"/>
            <a:r>
              <a:rPr lang="en-US" dirty="0"/>
              <a:t>Lightly coat tools not used often with </a:t>
            </a:r>
            <a:r>
              <a:rPr lang="en-US" dirty="0" smtClean="0"/>
              <a:t>oil</a:t>
            </a:r>
            <a:endParaRPr lang="en-US" dirty="0"/>
          </a:p>
          <a:p>
            <a:pPr lvl="1"/>
            <a:r>
              <a:rPr lang="en-US" dirty="0"/>
              <a:t>After cleaning, check that tool handles are secure and are </a:t>
            </a:r>
            <a:r>
              <a:rPr lang="en-US" dirty="0" smtClean="0"/>
              <a:t>damage-free </a:t>
            </a:r>
            <a:endParaRPr lang="en-US" dirty="0"/>
          </a:p>
          <a:p>
            <a:pPr lvl="1"/>
            <a:r>
              <a:rPr lang="en-US" dirty="0"/>
              <a:t>Oil pivot joints and wood parts of </a:t>
            </a:r>
            <a:r>
              <a:rPr lang="en-US" dirty="0" smtClean="0"/>
              <a:t>tools</a:t>
            </a:r>
            <a:endParaRPr lang="en-US" dirty="0"/>
          </a:p>
          <a:p>
            <a:pPr lvl="1"/>
            <a:r>
              <a:rPr lang="en-US" dirty="0"/>
              <a:t>Sharpen dull or nicked blades and cutting </a:t>
            </a:r>
            <a:r>
              <a:rPr lang="en-US" dirty="0" smtClean="0"/>
              <a:t>edges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929058" y="5873750"/>
            <a:ext cx="365443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Masonry Tools and Equipment  28102-13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1.1.0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Types of trowels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786314" y="6467475"/>
            <a:ext cx="3444874" cy="219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Masonry Tools and Equipment  28102-13</a:t>
            </a:r>
            <a:endParaRPr lang="en-US" dirty="0"/>
          </a:p>
        </p:txBody>
      </p:sp>
      <p:pic>
        <p:nvPicPr>
          <p:cNvPr id="7" name="Picture 6" descr="MO3-S1-F2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1785926"/>
            <a:ext cx="1581915" cy="1374651"/>
          </a:xfrm>
          <a:prstGeom prst="rect">
            <a:avLst/>
          </a:prstGeom>
        </p:spPr>
      </p:pic>
      <p:pic>
        <p:nvPicPr>
          <p:cNvPr id="8" name="Picture 7" descr="MO3-S1-F2-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0361" y="1748595"/>
            <a:ext cx="1508763" cy="1466091"/>
          </a:xfrm>
          <a:prstGeom prst="rect">
            <a:avLst/>
          </a:prstGeom>
        </p:spPr>
      </p:pic>
      <p:pic>
        <p:nvPicPr>
          <p:cNvPr id="10" name="Picture 9" descr="MO3-S1-F2-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283" y="1779075"/>
            <a:ext cx="1502667" cy="1435611"/>
          </a:xfrm>
          <a:prstGeom prst="rect">
            <a:avLst/>
          </a:prstGeom>
        </p:spPr>
      </p:pic>
      <p:pic>
        <p:nvPicPr>
          <p:cNvPr id="11" name="Picture 10" descr="MO3-S1-F2-4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911" y="1809555"/>
            <a:ext cx="1395987" cy="1405131"/>
          </a:xfrm>
          <a:prstGeom prst="rect">
            <a:avLst/>
          </a:prstGeom>
        </p:spPr>
      </p:pic>
      <p:pic>
        <p:nvPicPr>
          <p:cNvPr id="12" name="Picture 11" descr="MO3-S1-F2-5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4143380"/>
            <a:ext cx="1505715" cy="1316739"/>
          </a:xfrm>
          <a:prstGeom prst="rect">
            <a:avLst/>
          </a:prstGeom>
        </p:spPr>
      </p:pic>
      <p:pic>
        <p:nvPicPr>
          <p:cNvPr id="13" name="Picture 12" descr="MO3-S1-F2-6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298" y="3700846"/>
            <a:ext cx="2039116" cy="1850140"/>
          </a:xfrm>
          <a:prstGeom prst="rect">
            <a:avLst/>
          </a:prstGeom>
        </p:spPr>
      </p:pic>
      <p:pic>
        <p:nvPicPr>
          <p:cNvPr id="14" name="Picture 13" descr="MO3-S1-F2-7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8635" y="4122623"/>
            <a:ext cx="1655067" cy="1520955"/>
          </a:xfrm>
          <a:prstGeom prst="rect">
            <a:avLst/>
          </a:prstGeom>
        </p:spPr>
      </p:pic>
      <p:pic>
        <p:nvPicPr>
          <p:cNvPr id="15" name="Picture 14" descr="MO3-S1-F2-8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1263" y="4143380"/>
            <a:ext cx="1639827" cy="15331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83834" y="328776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Brick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138957" y="328776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Pointing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070831" y="328776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Margin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945842" y="3273982"/>
            <a:ext cx="158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Tuckpointer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00100" y="5734050"/>
            <a:ext cx="1077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Parging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981313" y="5734050"/>
            <a:ext cx="1077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Duck Bill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277625" y="5734050"/>
            <a:ext cx="1077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Bucket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996214" y="5734050"/>
            <a:ext cx="1369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Tile-Setting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1.3.1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Simple Jointers</a:t>
            </a:r>
          </a:p>
          <a:p>
            <a:pPr lvl="1"/>
            <a:r>
              <a:rPr lang="en-US" dirty="0" smtClean="0"/>
              <a:t>Used to compress and </a:t>
            </a:r>
            <a:br>
              <a:rPr lang="en-US" dirty="0" smtClean="0"/>
            </a:br>
            <a:r>
              <a:rPr lang="en-US" dirty="0" smtClean="0"/>
              <a:t>decrease surface water </a:t>
            </a:r>
            <a:br>
              <a:rPr lang="en-US" dirty="0" smtClean="0"/>
            </a:br>
            <a:r>
              <a:rPr lang="en-US" dirty="0" smtClean="0"/>
              <a:t>absorption </a:t>
            </a:r>
          </a:p>
          <a:p>
            <a:pPr lvl="1"/>
            <a:r>
              <a:rPr lang="en-US" dirty="0" smtClean="0"/>
              <a:t>Used for short vertical</a:t>
            </a:r>
            <a:br>
              <a:rPr lang="en-US" dirty="0" smtClean="0"/>
            </a:br>
            <a:r>
              <a:rPr lang="en-US" dirty="0" smtClean="0"/>
              <a:t>and head joints</a:t>
            </a:r>
          </a:p>
          <a:p>
            <a:pPr lvl="1"/>
            <a:r>
              <a:rPr lang="en-US" dirty="0" smtClean="0"/>
              <a:t>Jointer profile determines </a:t>
            </a:r>
            <a:br>
              <a:rPr lang="en-US" dirty="0" smtClean="0"/>
            </a:br>
            <a:r>
              <a:rPr lang="en-US" dirty="0" smtClean="0"/>
              <a:t>joint appearance</a:t>
            </a:r>
          </a:p>
          <a:p>
            <a:pPr lvl="1"/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786314" y="6467475"/>
            <a:ext cx="3444874" cy="219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Masonry Tools and Equipment  28102-13</a:t>
            </a:r>
            <a:endParaRPr lang="en-US" dirty="0"/>
          </a:p>
        </p:txBody>
      </p:sp>
      <p:pic>
        <p:nvPicPr>
          <p:cNvPr id="6" name="Picture 5" descr="MO3-S1-F4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8169" y="1054662"/>
            <a:ext cx="2079148" cy="1211800"/>
          </a:xfrm>
          <a:prstGeom prst="rect">
            <a:avLst/>
          </a:prstGeom>
        </p:spPr>
      </p:pic>
      <p:pic>
        <p:nvPicPr>
          <p:cNvPr id="8" name="Picture 7" descr="MO3-S1-F4-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310" y="2366552"/>
            <a:ext cx="2090866" cy="1156222"/>
          </a:xfrm>
          <a:prstGeom prst="rect">
            <a:avLst/>
          </a:prstGeom>
        </p:spPr>
      </p:pic>
      <p:pic>
        <p:nvPicPr>
          <p:cNvPr id="9" name="Picture 8" descr="MO3-S1-F4-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8353" y="3959905"/>
            <a:ext cx="2078780" cy="1015218"/>
          </a:xfrm>
          <a:prstGeom prst="rect">
            <a:avLst/>
          </a:prstGeom>
        </p:spPr>
      </p:pic>
      <p:pic>
        <p:nvPicPr>
          <p:cNvPr id="10" name="Picture 9" descr="MO3-S1-F4-4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897" y="5214950"/>
            <a:ext cx="1925692" cy="10453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65895" y="1382350"/>
            <a:ext cx="6206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End View</a:t>
            </a:r>
            <a:endParaRPr lang="en-US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7143768" y="1590248"/>
            <a:ext cx="872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Convex Jointer</a:t>
            </a:r>
          </a:p>
          <a:p>
            <a:r>
              <a:rPr lang="en-US" sz="800" dirty="0" smtClean="0"/>
              <a:t>(Cupped Joint)</a:t>
            </a:r>
            <a:endParaRPr lang="en-US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6140843" y="4176110"/>
            <a:ext cx="6206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End View</a:t>
            </a:r>
            <a:endParaRPr lang="en-US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7143768" y="2922882"/>
            <a:ext cx="9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 Round Jointer</a:t>
            </a:r>
          </a:p>
          <a:p>
            <a:r>
              <a:rPr lang="en-US" sz="800" dirty="0" smtClean="0"/>
              <a:t>(Concave Joint)</a:t>
            </a:r>
            <a:endParaRPr lang="en-US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6968404" y="4436294"/>
            <a:ext cx="1197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        Flat Jointer</a:t>
            </a:r>
          </a:p>
          <a:p>
            <a:r>
              <a:rPr lang="en-US" sz="800" dirty="0" smtClean="0"/>
              <a:t>(Flush or Raked Joint)</a:t>
            </a:r>
            <a:endParaRPr lang="en-US" sz="800" dirty="0"/>
          </a:p>
        </p:txBody>
      </p:sp>
      <p:sp>
        <p:nvSpPr>
          <p:cNvPr id="16" name="TextBox 15"/>
          <p:cNvSpPr txBox="1"/>
          <p:nvPr/>
        </p:nvSpPr>
        <p:spPr>
          <a:xfrm>
            <a:off x="6243924" y="5592344"/>
            <a:ext cx="6206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End View</a:t>
            </a:r>
            <a:endParaRPr lang="en-US" sz="800" dirty="0"/>
          </a:p>
        </p:txBody>
      </p:sp>
      <p:sp>
        <p:nvSpPr>
          <p:cNvPr id="18" name="TextBox 17"/>
          <p:cNvSpPr txBox="1"/>
          <p:nvPr/>
        </p:nvSpPr>
        <p:spPr>
          <a:xfrm>
            <a:off x="7325171" y="5874900"/>
            <a:ext cx="625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 V-Jointer</a:t>
            </a:r>
          </a:p>
          <a:p>
            <a:r>
              <a:rPr lang="en-US" sz="800" dirty="0" smtClean="0"/>
              <a:t>  (V Joint)</a:t>
            </a:r>
            <a:endParaRPr lang="en-US" sz="800" dirty="0"/>
          </a:p>
        </p:txBody>
      </p:sp>
      <p:sp>
        <p:nvSpPr>
          <p:cNvPr id="20" name="TextBox 19"/>
          <p:cNvSpPr txBox="1"/>
          <p:nvPr/>
        </p:nvSpPr>
        <p:spPr>
          <a:xfrm>
            <a:off x="6075054" y="2707438"/>
            <a:ext cx="6206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End View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1.3.1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800" dirty="0" smtClean="0"/>
              <a:t>Tooled Mortar Joints</a:t>
            </a:r>
          </a:p>
          <a:p>
            <a:pPr lvl="1"/>
            <a:r>
              <a:rPr lang="en-US" dirty="0"/>
              <a:t>Created by jointers</a:t>
            </a:r>
          </a:p>
          <a:p>
            <a:pPr lvl="1"/>
            <a:r>
              <a:rPr lang="en-US" dirty="0"/>
              <a:t>Jointers compress </a:t>
            </a:r>
            <a:br>
              <a:rPr lang="en-US" dirty="0"/>
            </a:br>
            <a:r>
              <a:rPr lang="en-US" dirty="0"/>
              <a:t>mortar into joint 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786314" y="6467475"/>
            <a:ext cx="3444874" cy="219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Masonry Tools and Equipment  28102-13</a:t>
            </a:r>
            <a:endParaRPr lang="en-US" dirty="0"/>
          </a:p>
        </p:txBody>
      </p:sp>
      <p:pic>
        <p:nvPicPr>
          <p:cNvPr id="7" name="Picture 6" descr="MO3-S1-F3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7031" y="1104319"/>
            <a:ext cx="600457" cy="1395987"/>
          </a:xfrm>
          <a:prstGeom prst="rect">
            <a:avLst/>
          </a:prstGeom>
        </p:spPr>
      </p:pic>
      <p:pic>
        <p:nvPicPr>
          <p:cNvPr id="8" name="Picture 7" descr="MO3-S1-F3-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7080" y="1130458"/>
            <a:ext cx="597409" cy="1408179"/>
          </a:xfrm>
          <a:prstGeom prst="rect">
            <a:avLst/>
          </a:prstGeom>
        </p:spPr>
      </p:pic>
      <p:pic>
        <p:nvPicPr>
          <p:cNvPr id="9" name="Picture 8" descr="MO3-S1-F3-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189" y="1130458"/>
            <a:ext cx="597409" cy="1420371"/>
          </a:xfrm>
          <a:prstGeom prst="rect">
            <a:avLst/>
          </a:prstGeom>
        </p:spPr>
      </p:pic>
      <p:pic>
        <p:nvPicPr>
          <p:cNvPr id="10" name="Picture 9" descr="MO3-S1-F3-4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979" y="2899413"/>
            <a:ext cx="597409" cy="1386843"/>
          </a:xfrm>
          <a:prstGeom prst="rect">
            <a:avLst/>
          </a:prstGeom>
        </p:spPr>
      </p:pic>
      <p:pic>
        <p:nvPicPr>
          <p:cNvPr id="11" name="Picture 10" descr="MO3-S1-F3-5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7080" y="2906264"/>
            <a:ext cx="600457" cy="1392939"/>
          </a:xfrm>
          <a:prstGeom prst="rect">
            <a:avLst/>
          </a:prstGeom>
        </p:spPr>
      </p:pic>
      <p:pic>
        <p:nvPicPr>
          <p:cNvPr id="12" name="Picture 11" descr="MO3-S1-F3-6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644" y="2904550"/>
            <a:ext cx="600457" cy="1383795"/>
          </a:xfrm>
          <a:prstGeom prst="rect">
            <a:avLst/>
          </a:prstGeom>
        </p:spPr>
      </p:pic>
      <p:pic>
        <p:nvPicPr>
          <p:cNvPr id="13" name="Picture 12" descr="MO3-S1-F3-7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4213" y="4714884"/>
            <a:ext cx="600457" cy="1395987"/>
          </a:xfrm>
          <a:prstGeom prst="rect">
            <a:avLst/>
          </a:prstGeom>
        </p:spPr>
      </p:pic>
      <p:pic>
        <p:nvPicPr>
          <p:cNvPr id="14" name="Picture 13" descr="MO3-S1-F3-8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7080" y="4714884"/>
            <a:ext cx="600457" cy="1368555"/>
          </a:xfrm>
          <a:prstGeom prst="rect">
            <a:avLst/>
          </a:prstGeom>
        </p:spPr>
      </p:pic>
      <p:pic>
        <p:nvPicPr>
          <p:cNvPr id="15" name="Picture 14" descr="MO3-S1-F3-9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876" y="4678308"/>
            <a:ext cx="646177" cy="14051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50529" y="2500306"/>
            <a:ext cx="1035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Concave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990282" y="2500306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“V”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7086236" y="2500306"/>
            <a:ext cx="1164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Grapevine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217380" y="4299203"/>
            <a:ext cx="1393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Weathered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5787968" y="4308976"/>
            <a:ext cx="1070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Beaded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7283060" y="4308976"/>
            <a:ext cx="1070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Struck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456898" y="6083439"/>
            <a:ext cx="927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Flush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5897850" y="6098143"/>
            <a:ext cx="927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Raked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7195964" y="6098143"/>
            <a:ext cx="1164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Extruded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1.4.0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Brick Tongs </a:t>
            </a:r>
          </a:p>
          <a:p>
            <a:pPr lvl="1"/>
            <a:r>
              <a:rPr lang="en-US" sz="2400" dirty="0" smtClean="0"/>
              <a:t>Carry brick without chipping or breaking them </a:t>
            </a:r>
          </a:p>
          <a:p>
            <a:pPr lvl="1"/>
            <a:r>
              <a:rPr lang="en-US" sz="2400" dirty="0" smtClean="0"/>
              <a:t>Usually consists of adjustable steel clamp with locking nut and handle </a:t>
            </a:r>
          </a:p>
          <a:p>
            <a:pPr lvl="1"/>
            <a:r>
              <a:rPr lang="en-US" sz="2400" dirty="0" smtClean="0"/>
              <a:t>Can be adjusted to hold 6 to 11 masonry units</a:t>
            </a:r>
            <a:endParaRPr lang="en-US" sz="24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786314" y="6467475"/>
            <a:ext cx="3444874" cy="219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Masonry Tools and Equipment  28102-13</a:t>
            </a:r>
            <a:endParaRPr lang="en-US" dirty="0"/>
          </a:p>
        </p:txBody>
      </p:sp>
      <p:pic>
        <p:nvPicPr>
          <p:cNvPr id="7" name="Picture 6" descr="MO3-S1-F5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7368" y="3500438"/>
            <a:ext cx="3845370" cy="2572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1.4.0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68287" y="1093788"/>
            <a:ext cx="5671865" cy="5232400"/>
          </a:xfrm>
        </p:spPr>
        <p:txBody>
          <a:bodyPr/>
          <a:lstStyle/>
          <a:p>
            <a:r>
              <a:rPr lang="en-US" dirty="0" smtClean="0"/>
              <a:t>Miscellaneous Masonry Tools</a:t>
            </a:r>
          </a:p>
          <a:p>
            <a:pPr lvl="1"/>
            <a:r>
              <a:rPr lang="en-US" sz="2400" dirty="0"/>
              <a:t>Bulk gun—used to add caulk to expansion joints</a:t>
            </a:r>
          </a:p>
          <a:p>
            <a:pPr lvl="1"/>
            <a:r>
              <a:rPr lang="en-US" sz="2400" dirty="0"/>
              <a:t>Bolt cutters—used to cut reinforcing wire or ties</a:t>
            </a:r>
          </a:p>
          <a:p>
            <a:pPr lvl="1"/>
            <a:r>
              <a:rPr lang="en-US" sz="2400" dirty="0"/>
              <a:t>Grout bag—used to apply grout between masonry units </a:t>
            </a:r>
          </a:p>
          <a:p>
            <a:pPr lvl="1"/>
            <a:r>
              <a:rPr lang="en-US" sz="2400" dirty="0"/>
              <a:t>Pinch bar—used to pry out masonry units 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786314" y="6467475"/>
            <a:ext cx="3444874" cy="219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Masonry Tools and Equipment  28102-13</a:t>
            </a:r>
            <a:endParaRPr lang="en-US" dirty="0"/>
          </a:p>
        </p:txBody>
      </p:sp>
      <p:pic>
        <p:nvPicPr>
          <p:cNvPr id="7" name="Picture 6" descr="MO3-S1-F6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3039" y="1174122"/>
            <a:ext cx="2286016" cy="735812"/>
          </a:xfrm>
          <a:prstGeom prst="rect">
            <a:avLst/>
          </a:prstGeom>
        </p:spPr>
      </p:pic>
      <p:pic>
        <p:nvPicPr>
          <p:cNvPr id="8" name="Picture 7" descr="MO3-S1-F6-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614" y="1984646"/>
            <a:ext cx="1328748" cy="1238258"/>
          </a:xfrm>
          <a:prstGeom prst="rect">
            <a:avLst/>
          </a:prstGeom>
        </p:spPr>
      </p:pic>
      <p:pic>
        <p:nvPicPr>
          <p:cNvPr id="9" name="Picture 8" descr="MO3-S1-F6-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1985" y="3704909"/>
            <a:ext cx="957268" cy="1259688"/>
          </a:xfrm>
          <a:prstGeom prst="rect">
            <a:avLst/>
          </a:prstGeom>
        </p:spPr>
      </p:pic>
      <p:pic>
        <p:nvPicPr>
          <p:cNvPr id="10" name="Picture 9" descr="MO3-S1-F6-4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239" y="5366942"/>
            <a:ext cx="1895490" cy="6691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43136" y="1618865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Bulk Gun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43136" y="484285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Grout Bag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53084" y="3134818"/>
            <a:ext cx="169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Bolt Cutters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73119" y="597595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Pinch Bar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bj and PT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ain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Main Content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8947</TotalTime>
  <Words>1000</Words>
  <Application>Microsoft Macintosh PowerPoint</Application>
  <PresentationFormat>On-screen Show (4:3)</PresentationFormat>
  <Paragraphs>189</Paragraphs>
  <Slides>18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Obj and PT master</vt:lpstr>
      <vt:lpstr>PPT Template</vt:lpstr>
      <vt:lpstr>Main Content</vt:lpstr>
      <vt:lpstr>Main Content master</vt:lpstr>
      <vt:lpstr>PowerPoint Presentation</vt:lpstr>
      <vt:lpstr>Kickoff Activity</vt:lpstr>
      <vt:lpstr>Section 1.0.0</vt:lpstr>
      <vt:lpstr>Section 1.0.0</vt:lpstr>
      <vt:lpstr>Section 1.1.0</vt:lpstr>
      <vt:lpstr>Section 1.3.1</vt:lpstr>
      <vt:lpstr>Section 1.3.1</vt:lpstr>
      <vt:lpstr>Section 1.4.0</vt:lpstr>
      <vt:lpstr>Section 1.4.0</vt:lpstr>
      <vt:lpstr>Section 2.1.0</vt:lpstr>
      <vt:lpstr>Section 4.0.0</vt:lpstr>
      <vt:lpstr>Section 4.1.0</vt:lpstr>
      <vt:lpstr>Section 2.2.0</vt:lpstr>
      <vt:lpstr>Section 2.4.0</vt:lpstr>
      <vt:lpstr>Section 2.4.0</vt:lpstr>
      <vt:lpstr>Section 2.4.0</vt:lpstr>
      <vt:lpstr>Section 2.4.0</vt:lpstr>
      <vt:lpstr>Section 2.4.0</vt:lpstr>
    </vt:vector>
  </TitlesOfParts>
  <Company>NCCER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Davis</dc:creator>
  <cp:lastModifiedBy>Tim O'Toole</cp:lastModifiedBy>
  <cp:revision>1128</cp:revision>
  <dcterms:created xsi:type="dcterms:W3CDTF">2012-05-30T14:06:57Z</dcterms:created>
  <dcterms:modified xsi:type="dcterms:W3CDTF">2016-09-13T20:52:15Z</dcterms:modified>
</cp:coreProperties>
</file>